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9.xml" ContentType="application/vnd.openxmlformats-officedocument.presentationml.tags+xml"/>
  <Override PartName="/ppt/notesSlides/notesSlide1.xml" ContentType="application/vnd.openxmlformats-officedocument.presentationml.notesSlide+xml"/>
  <Override PartName="/ppt/tags/tag10.xml" ContentType="application/vnd.openxmlformats-officedocument.presentationml.tags+xml"/>
  <Override PartName="/ppt/notesSlides/notesSlide2.xml" ContentType="application/vnd.openxmlformats-officedocument.presentationml.notesSlide+xml"/>
  <Override PartName="/ppt/tags/tag11.xml" ContentType="application/vnd.openxmlformats-officedocument.presentationml.tags+xml"/>
  <Override PartName="/ppt/notesSlides/notesSlide3.xml" ContentType="application/vnd.openxmlformats-officedocument.presentationml.notesSlide+xml"/>
  <Override PartName="/ppt/tags/tag12.xml" ContentType="application/vnd.openxmlformats-officedocument.presentationml.tags+xml"/>
  <Override PartName="/ppt/notesSlides/notesSlide4.xml" ContentType="application/vnd.openxmlformats-officedocument.presentationml.notesSlide+xml"/>
  <Override PartName="/ppt/tags/tag13.xml" ContentType="application/vnd.openxmlformats-officedocument.presentationml.tags+xml"/>
  <Override PartName="/ppt/notesSlides/notesSlide5.xml" ContentType="application/vnd.openxmlformats-officedocument.presentationml.notesSlide+xml"/>
  <Override PartName="/ppt/tags/tag14.xml" ContentType="application/vnd.openxmlformats-officedocument.presentationml.tags+xml"/>
  <Override PartName="/ppt/notesSlides/notesSlide6.xml" ContentType="application/vnd.openxmlformats-officedocument.presentationml.notesSlide+xml"/>
  <Override PartName="/ppt/tags/tag15.xml" ContentType="application/vnd.openxmlformats-officedocument.presentationml.tags+xml"/>
  <Override PartName="/ppt/notesSlides/notesSlide7.xml" ContentType="application/vnd.openxmlformats-officedocument.presentationml.notesSlide+xml"/>
  <Override PartName="/ppt/tags/tag16.xml" ContentType="application/vnd.openxmlformats-officedocument.presentationml.tags+xml"/>
  <Override PartName="/ppt/notesSlides/notesSlide8.xml" ContentType="application/vnd.openxmlformats-officedocument.presentationml.notesSlide+xml"/>
  <Override PartName="/ppt/tags/tag17.xml" ContentType="application/vnd.openxmlformats-officedocument.presentationml.tags+xml"/>
  <Override PartName="/ppt/notesSlides/notesSlide9.xml" ContentType="application/vnd.openxmlformats-officedocument.presentationml.notesSlide+xml"/>
  <Override PartName="/ppt/tags/tag18.xml" ContentType="application/vnd.openxmlformats-officedocument.presentationml.tags+xml"/>
  <Override PartName="/ppt/notesSlides/notesSlide10.xml" ContentType="application/vnd.openxmlformats-officedocument.presentationml.notesSlide+xml"/>
  <Override PartName="/ppt/tags/tag19.xml" ContentType="application/vnd.openxmlformats-officedocument.presentationml.tags+xml"/>
  <Override PartName="/ppt/notesSlides/notesSlide11.xml" ContentType="application/vnd.openxmlformats-officedocument.presentationml.notesSlide+xml"/>
  <Override PartName="/ppt/tags/tag20.xml" ContentType="application/vnd.openxmlformats-officedocument.presentationml.tags+xml"/>
  <Override PartName="/ppt/notesSlides/notesSlide12.xml" ContentType="application/vnd.openxmlformats-officedocument.presentationml.notesSlide+xml"/>
  <Override PartName="/ppt/tags/tag21.xml" ContentType="application/vnd.openxmlformats-officedocument.presentationml.tags+xml"/>
  <Override PartName="/ppt/notesSlides/notesSlide13.xml" ContentType="application/vnd.openxmlformats-officedocument.presentationml.notesSlide+xml"/>
  <Override PartName="/ppt/tags/tag22.xml" ContentType="application/vnd.openxmlformats-officedocument.presentationml.tags+xml"/>
  <Override PartName="/ppt/notesSlides/notesSlide14.xml" ContentType="application/vnd.openxmlformats-officedocument.presentationml.notesSlide+xml"/>
  <Override PartName="/ppt/tags/tag23.xml" ContentType="application/vnd.openxmlformats-officedocument.presentationml.tags+xml"/>
  <Override PartName="/ppt/notesSlides/notesSlide15.xml" ContentType="application/vnd.openxmlformats-officedocument.presentationml.notesSlide+xml"/>
  <Override PartName="/ppt/tags/tag24.xml" ContentType="application/vnd.openxmlformats-officedocument.presentationml.tags+xml"/>
  <Override PartName="/ppt/notesSlides/notesSlide16.xml" ContentType="application/vnd.openxmlformats-officedocument.presentationml.notesSlide+xml"/>
  <Override PartName="/ppt/tags/tag25.xml" ContentType="application/vnd.openxmlformats-officedocument.presentationml.tags+xml"/>
  <Override PartName="/ppt/notesSlides/notesSlide17.xml" ContentType="application/vnd.openxmlformats-officedocument.presentationml.notesSlide+xml"/>
  <Override PartName="/ppt/tags/tag26.xml" ContentType="application/vnd.openxmlformats-officedocument.presentationml.tags+xml"/>
  <Override PartName="/ppt/notesSlides/notesSlide18.xml" ContentType="application/vnd.openxmlformats-officedocument.presentationml.notesSlide+xml"/>
  <Override PartName="/ppt/tags/tag27.xml" ContentType="application/vnd.openxmlformats-officedocument.presentationml.tags+xml"/>
  <Override PartName="/ppt/notesSlides/notesSlide19.xml" ContentType="application/vnd.openxmlformats-officedocument.presentationml.notesSlide+xml"/>
  <Override PartName="/ppt/tags/tag28.xml" ContentType="application/vnd.openxmlformats-officedocument.presentationml.tags+xml"/>
  <Override PartName="/ppt/notesSlides/notesSlide20.xml" ContentType="application/vnd.openxmlformats-officedocument.presentationml.notesSlide+xml"/>
  <Override PartName="/ppt/tags/tag29.xml" ContentType="application/vnd.openxmlformats-officedocument.presentationml.tags+xml"/>
  <Override PartName="/ppt/notesSlides/notesSlide21.xml" ContentType="application/vnd.openxmlformats-officedocument.presentationml.notesSlide+xml"/>
  <Override PartName="/ppt/tags/tag30.xml" ContentType="application/vnd.openxmlformats-officedocument.presentationml.tags+xml"/>
  <Override PartName="/ppt/notesSlides/notesSlide22.xml" ContentType="application/vnd.openxmlformats-officedocument.presentationml.notesSlide+xml"/>
  <Override PartName="/ppt/tags/tag31.xml" ContentType="application/vnd.openxmlformats-officedocument.presentationml.tags+xml"/>
  <Override PartName="/ppt/notesSlides/notesSlide23.xml" ContentType="application/vnd.openxmlformats-officedocument.presentationml.notesSlide+xml"/>
  <Override PartName="/ppt/tags/tag32.xml" ContentType="application/vnd.openxmlformats-officedocument.presentationml.tags+xml"/>
  <Override PartName="/ppt/notesSlides/notesSlide24.xml" ContentType="application/vnd.openxmlformats-officedocument.presentationml.notesSlide+xml"/>
  <Override PartName="/ppt/tags/tag33.xml" ContentType="application/vnd.openxmlformats-officedocument.presentationml.tags+xml"/>
  <Override PartName="/ppt/notesSlides/notesSlide25.xml" ContentType="application/vnd.openxmlformats-officedocument.presentationml.notesSlide+xml"/>
  <Override PartName="/ppt/tags/tag34.xml" ContentType="application/vnd.openxmlformats-officedocument.presentationml.tags+xml"/>
  <Override PartName="/ppt/notesSlides/notesSlide26.xml" ContentType="application/vnd.openxmlformats-officedocument.presentationml.notesSlide+xml"/>
  <Override PartName="/ppt/tags/tag35.xml" ContentType="application/vnd.openxmlformats-officedocument.presentationml.tags+xml"/>
  <Override PartName="/ppt/notesSlides/notesSlide27.xml" ContentType="application/vnd.openxmlformats-officedocument.presentationml.notesSlide+xml"/>
  <Override PartName="/ppt/tags/tag36.xml" ContentType="application/vnd.openxmlformats-officedocument.presentationml.tags+xml"/>
  <Override PartName="/ppt/notesSlides/notesSlide28.xml" ContentType="application/vnd.openxmlformats-officedocument.presentationml.notesSlide+xml"/>
  <Override PartName="/ppt/tags/tag37.xml" ContentType="application/vnd.openxmlformats-officedocument.presentationml.tags+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02" r:id="rId4"/>
    <p:sldMasterId id="2147483697" r:id="rId5"/>
  </p:sldMasterIdLst>
  <p:notesMasterIdLst>
    <p:notesMasterId r:id="rId35"/>
  </p:notesMasterIdLst>
  <p:handoutMasterIdLst>
    <p:handoutMasterId r:id="rId36"/>
  </p:handoutMasterIdLst>
  <p:sldIdLst>
    <p:sldId id="439" r:id="rId6"/>
    <p:sldId id="471" r:id="rId7"/>
    <p:sldId id="345" r:id="rId8"/>
    <p:sldId id="397" r:id="rId9"/>
    <p:sldId id="434" r:id="rId10"/>
    <p:sldId id="435" r:id="rId11"/>
    <p:sldId id="436" r:id="rId12"/>
    <p:sldId id="437" r:id="rId13"/>
    <p:sldId id="463" r:id="rId14"/>
    <p:sldId id="362" r:id="rId15"/>
    <p:sldId id="383" r:id="rId16"/>
    <p:sldId id="416" r:id="rId17"/>
    <p:sldId id="404" r:id="rId18"/>
    <p:sldId id="438" r:id="rId19"/>
    <p:sldId id="473" r:id="rId20"/>
    <p:sldId id="474" r:id="rId21"/>
    <p:sldId id="475" r:id="rId22"/>
    <p:sldId id="476" r:id="rId23"/>
    <p:sldId id="477" r:id="rId24"/>
    <p:sldId id="478" r:id="rId25"/>
    <p:sldId id="447" r:id="rId26"/>
    <p:sldId id="466" r:id="rId27"/>
    <p:sldId id="472" r:id="rId28"/>
    <p:sldId id="443" r:id="rId29"/>
    <p:sldId id="464" r:id="rId30"/>
    <p:sldId id="479" r:id="rId31"/>
    <p:sldId id="391" r:id="rId32"/>
    <p:sldId id="470" r:id="rId33"/>
    <p:sldId id="341" r:id="rId34"/>
  </p:sldIdLst>
  <p:sldSz cx="9144000" cy="6858000" type="screen4x3"/>
  <p:notesSz cx="6950075" cy="9236075"/>
  <p:custDataLst>
    <p:tags r:id="rId37"/>
  </p:custDataLst>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521415D9-36F7-43E2-AB2F-B90AF26B5E84}">
      <p14:sectionLst xmlns:p14="http://schemas.microsoft.com/office/powerpoint/2010/main">
        <p14:section name="Instructions" id="{A853F9A8-79B8-4E42-BF7E-D9484C55711A}">
          <p14:sldIdLst>
            <p14:sldId id="439"/>
            <p14:sldId id="471"/>
          </p14:sldIdLst>
        </p14:section>
        <p14:section name="Opening" id="{2D51573A-DC52-4C36-B60F-AF700C3C6730}">
          <p14:sldIdLst>
            <p14:sldId id="345"/>
            <p14:sldId id="397"/>
            <p14:sldId id="434"/>
            <p14:sldId id="435"/>
            <p14:sldId id="436"/>
            <p14:sldId id="437"/>
          </p14:sldIdLst>
        </p14:section>
        <p14:section name="Prepare" id="{DF7762F6-FCA0-4FA2-8BAF-DF23F8FCBBC3}">
          <p14:sldIdLst>
            <p14:sldId id="463"/>
            <p14:sldId id="362"/>
            <p14:sldId id="383"/>
            <p14:sldId id="416"/>
            <p14:sldId id="404"/>
            <p14:sldId id="438"/>
          </p14:sldIdLst>
        </p14:section>
        <p14:section name="Respond" id="{CD72BE65-D4B9-4FBA-A19F-491CA34715E0}">
          <p14:sldIdLst>
            <p14:sldId id="473"/>
            <p14:sldId id="474"/>
            <p14:sldId id="475"/>
            <p14:sldId id="476"/>
            <p14:sldId id="477"/>
            <p14:sldId id="478"/>
            <p14:sldId id="447"/>
            <p14:sldId id="466"/>
            <p14:sldId id="472"/>
          </p14:sldIdLst>
        </p14:section>
        <p14:section name="Recover" id="{7B44D5C5-5966-441F-9EA3-17DD1D360756}">
          <p14:sldIdLst>
            <p14:sldId id="443"/>
            <p14:sldId id="464"/>
          </p14:sldIdLst>
        </p14:section>
        <p14:section name="Closing" id="{029C0D3B-4411-4A47-94D8-3CF30E279B9F}">
          <p14:sldIdLst>
            <p14:sldId id="479"/>
            <p14:sldId id="391"/>
            <p14:sldId id="470"/>
            <p14:sldId id="341"/>
          </p14:sldIdLst>
        </p14:section>
      </p14:sectionLst>
    </p:ex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74"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1CD"/>
    <a:srgbClr val="3E3F41"/>
    <a:srgbClr val="ED1B2E"/>
    <a:srgbClr val="6D6E70"/>
    <a:srgbClr val="D33320"/>
    <a:srgbClr val="EF252A"/>
    <a:srgbClr val="EF3032"/>
    <a:srgbClr val="EE1C25"/>
    <a:srgbClr val="ED151F"/>
    <a:srgbClr val="F79698"/>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726" autoAdjust="0"/>
    <p:restoredTop sz="58082" autoAdjust="0"/>
  </p:normalViewPr>
  <p:slideViewPr>
    <p:cSldViewPr>
      <p:cViewPr varScale="1">
        <p:scale>
          <a:sx n="37" d="100"/>
          <a:sy n="37" d="100"/>
        </p:scale>
        <p:origin x="-2430" y="-84"/>
      </p:cViewPr>
      <p:guideLst>
        <p:guide orient="horz" pos="2160"/>
        <p:guide pos="2880"/>
      </p:guideLst>
    </p:cSldViewPr>
  </p:slideViewPr>
  <p:notesTextViewPr>
    <p:cViewPr>
      <p:scale>
        <a:sx n="100" d="100"/>
        <a:sy n="100" d="100"/>
      </p:scale>
      <p:origin x="0" y="0"/>
    </p:cViewPr>
  </p:notesTextViewPr>
  <p:sorterViewPr>
    <p:cViewPr>
      <p:scale>
        <a:sx n="90" d="100"/>
        <a:sy n="90" d="100"/>
      </p:scale>
      <p:origin x="0" y="0"/>
    </p:cViewPr>
  </p:sorterViewPr>
  <p:notesViewPr>
    <p:cSldViewPr>
      <p:cViewPr varScale="1">
        <p:scale>
          <a:sx n="50" d="100"/>
          <a:sy n="50" d="100"/>
        </p:scale>
        <p:origin x="1769" y="19"/>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ags" Target="tags/tag1.xml"/><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12329" cy="463696"/>
          </a:xfrm>
          <a:prstGeom prst="rect">
            <a:avLst/>
          </a:prstGeom>
        </p:spPr>
        <p:txBody>
          <a:bodyPr vert="horz" lIns="90763" tIns="45382" rIns="90763" bIns="45382" rtlCol="0"/>
          <a:lstStyle>
            <a:lvl1pPr algn="l">
              <a:defRPr sz="1200"/>
            </a:lvl1pPr>
          </a:lstStyle>
          <a:p>
            <a:endParaRPr lang="en-US" dirty="0"/>
          </a:p>
        </p:txBody>
      </p:sp>
      <p:sp>
        <p:nvSpPr>
          <p:cNvPr id="3" name="Date Placeholder 2"/>
          <p:cNvSpPr>
            <a:spLocks noGrp="1"/>
          </p:cNvSpPr>
          <p:nvPr>
            <p:ph type="dt" sz="quarter" idx="1"/>
          </p:nvPr>
        </p:nvSpPr>
        <p:spPr>
          <a:xfrm>
            <a:off x="3936173" y="1"/>
            <a:ext cx="3012329" cy="463696"/>
          </a:xfrm>
          <a:prstGeom prst="rect">
            <a:avLst/>
          </a:prstGeom>
        </p:spPr>
        <p:txBody>
          <a:bodyPr vert="horz" lIns="90763" tIns="45382" rIns="90763" bIns="45382" rtlCol="0"/>
          <a:lstStyle>
            <a:lvl1pPr algn="r">
              <a:defRPr sz="1200"/>
            </a:lvl1pPr>
          </a:lstStyle>
          <a:p>
            <a:fld id="{BCAE03B9-174B-4958-B8C1-D2298A35B73C}" type="datetimeFigureOut">
              <a:rPr lang="en-US" smtClean="0"/>
              <a:t>1/24/2017</a:t>
            </a:fld>
            <a:endParaRPr lang="en-US" dirty="0"/>
          </a:p>
        </p:txBody>
      </p:sp>
      <p:sp>
        <p:nvSpPr>
          <p:cNvPr id="4" name="Footer Placeholder 3"/>
          <p:cNvSpPr>
            <a:spLocks noGrp="1"/>
          </p:cNvSpPr>
          <p:nvPr>
            <p:ph type="ftr" sz="quarter" idx="2"/>
          </p:nvPr>
        </p:nvSpPr>
        <p:spPr>
          <a:xfrm>
            <a:off x="0" y="8772379"/>
            <a:ext cx="3012329" cy="463696"/>
          </a:xfrm>
          <a:prstGeom prst="rect">
            <a:avLst/>
          </a:prstGeom>
        </p:spPr>
        <p:txBody>
          <a:bodyPr vert="horz" lIns="90763" tIns="45382" rIns="90763" bIns="45382"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36173" y="8772379"/>
            <a:ext cx="3012329" cy="463696"/>
          </a:xfrm>
          <a:prstGeom prst="rect">
            <a:avLst/>
          </a:prstGeom>
        </p:spPr>
        <p:txBody>
          <a:bodyPr vert="horz" lIns="90763" tIns="45382" rIns="90763" bIns="45382" rtlCol="0" anchor="b"/>
          <a:lstStyle>
            <a:lvl1pPr algn="r">
              <a:defRPr sz="1200"/>
            </a:lvl1pPr>
          </a:lstStyle>
          <a:p>
            <a:fld id="{C3DBA02D-7B50-4E3A-92E2-86C6C4711A82}" type="slidenum">
              <a:rPr lang="en-US" smtClean="0"/>
              <a:t>‹#›</a:t>
            </a:fld>
            <a:endParaRPr lang="en-US" dirty="0"/>
          </a:p>
        </p:txBody>
      </p:sp>
    </p:spTree>
    <p:extLst>
      <p:ext uri="{BB962C8B-B14F-4D97-AF65-F5344CB8AC3E}">
        <p14:creationId xmlns:p14="http://schemas.microsoft.com/office/powerpoint/2010/main" val="2719353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3012329" cy="462120"/>
          </a:xfrm>
          <a:prstGeom prst="rect">
            <a:avLst/>
          </a:prstGeom>
          <a:noFill/>
          <a:ln w="9525">
            <a:noFill/>
            <a:miter lim="800000"/>
            <a:headEnd/>
            <a:tailEnd/>
          </a:ln>
        </p:spPr>
        <p:txBody>
          <a:bodyPr vert="horz" wrap="square" lIns="92487" tIns="46244" rIns="92487" bIns="46244" numCol="1" anchor="t" anchorCtr="0" compatLnSpc="1">
            <a:prstTxWarp prst="textNoShape">
              <a:avLst/>
            </a:prstTxWarp>
          </a:bodyPr>
          <a:lstStyle>
            <a:lvl1pPr defTabSz="924967">
              <a:defRPr sz="1200">
                <a:latin typeface="Calibri" pitchFamily="34" charset="0"/>
                <a:cs typeface="Arial" charset="0"/>
              </a:defRPr>
            </a:lvl1pPr>
          </a:lstStyle>
          <a:p>
            <a:pPr>
              <a:defRPr/>
            </a:pPr>
            <a:endParaRPr lang="en-US" dirty="0"/>
          </a:p>
        </p:txBody>
      </p:sp>
      <p:sp>
        <p:nvSpPr>
          <p:cNvPr id="3" name="Date Placeholder 2"/>
          <p:cNvSpPr>
            <a:spLocks noGrp="1"/>
          </p:cNvSpPr>
          <p:nvPr>
            <p:ph type="dt" idx="1"/>
          </p:nvPr>
        </p:nvSpPr>
        <p:spPr bwMode="auto">
          <a:xfrm>
            <a:off x="3936173" y="0"/>
            <a:ext cx="3012329" cy="462120"/>
          </a:xfrm>
          <a:prstGeom prst="rect">
            <a:avLst/>
          </a:prstGeom>
          <a:noFill/>
          <a:ln w="9525">
            <a:noFill/>
            <a:miter lim="800000"/>
            <a:headEnd/>
            <a:tailEnd/>
          </a:ln>
        </p:spPr>
        <p:txBody>
          <a:bodyPr vert="horz" wrap="square" lIns="92487" tIns="46244" rIns="92487" bIns="46244" numCol="1" anchor="t" anchorCtr="0" compatLnSpc="1">
            <a:prstTxWarp prst="textNoShape">
              <a:avLst/>
            </a:prstTxWarp>
          </a:bodyPr>
          <a:lstStyle>
            <a:lvl1pPr algn="r" defTabSz="924967">
              <a:defRPr sz="1200">
                <a:latin typeface="Calibri" pitchFamily="34" charset="0"/>
                <a:cs typeface="Arial" charset="0"/>
              </a:defRPr>
            </a:lvl1pPr>
          </a:lstStyle>
          <a:p>
            <a:pPr>
              <a:defRPr/>
            </a:pPr>
            <a:fld id="{96DC751F-16D2-4B47-8CEE-A01C2E744338}" type="datetimeFigureOut">
              <a:rPr lang="en-US"/>
              <a:pPr>
                <a:defRPr/>
              </a:pPr>
              <a:t>1/24/2017</a:t>
            </a:fld>
            <a:endParaRPr lang="en-US" dirty="0"/>
          </a:p>
        </p:txBody>
      </p:sp>
      <p:sp>
        <p:nvSpPr>
          <p:cNvPr id="4" name="Slide Image Placeholder 3"/>
          <p:cNvSpPr>
            <a:spLocks noGrp="1" noRot="1" noChangeAspect="1"/>
          </p:cNvSpPr>
          <p:nvPr>
            <p:ph type="sldImg" idx="2"/>
          </p:nvPr>
        </p:nvSpPr>
        <p:spPr>
          <a:xfrm>
            <a:off x="1166813" y="692150"/>
            <a:ext cx="4616450" cy="3463925"/>
          </a:xfrm>
          <a:prstGeom prst="rect">
            <a:avLst/>
          </a:prstGeom>
          <a:noFill/>
          <a:ln w="12700">
            <a:solidFill>
              <a:prstClr val="black"/>
            </a:solidFill>
          </a:ln>
        </p:spPr>
        <p:txBody>
          <a:bodyPr vert="horz" lIns="90763" tIns="45382" rIns="90763" bIns="45382" rtlCol="0" anchor="ctr"/>
          <a:lstStyle/>
          <a:p>
            <a:pPr lvl="0"/>
            <a:endParaRPr lang="en-US" noProof="0" dirty="0"/>
          </a:p>
        </p:txBody>
      </p:sp>
      <p:sp>
        <p:nvSpPr>
          <p:cNvPr id="5" name="Notes Placeholder 4"/>
          <p:cNvSpPr>
            <a:spLocks noGrp="1"/>
          </p:cNvSpPr>
          <p:nvPr>
            <p:ph type="body" sz="quarter" idx="3"/>
          </p:nvPr>
        </p:nvSpPr>
        <p:spPr bwMode="auto">
          <a:xfrm>
            <a:off x="695637" y="4387767"/>
            <a:ext cx="5558801" cy="4155919"/>
          </a:xfrm>
          <a:prstGeom prst="rect">
            <a:avLst/>
          </a:prstGeom>
          <a:noFill/>
          <a:ln w="9525">
            <a:noFill/>
            <a:miter lim="800000"/>
            <a:headEnd/>
            <a:tailEnd/>
          </a:ln>
        </p:spPr>
        <p:txBody>
          <a:bodyPr vert="horz" wrap="square" lIns="92487" tIns="46244" rIns="92487" bIns="46244"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0" y="8772378"/>
            <a:ext cx="3012329" cy="462120"/>
          </a:xfrm>
          <a:prstGeom prst="rect">
            <a:avLst/>
          </a:prstGeom>
          <a:noFill/>
          <a:ln w="9525">
            <a:noFill/>
            <a:miter lim="800000"/>
            <a:headEnd/>
            <a:tailEnd/>
          </a:ln>
        </p:spPr>
        <p:txBody>
          <a:bodyPr vert="horz" wrap="square" lIns="92487" tIns="46244" rIns="92487" bIns="46244" numCol="1" anchor="b" anchorCtr="0" compatLnSpc="1">
            <a:prstTxWarp prst="textNoShape">
              <a:avLst/>
            </a:prstTxWarp>
          </a:bodyPr>
          <a:lstStyle>
            <a:lvl1pPr defTabSz="924967">
              <a:defRPr sz="1200">
                <a:latin typeface="Calibri" pitchFamily="34" charset="0"/>
                <a:cs typeface="Arial" charset="0"/>
              </a:defRPr>
            </a:lvl1pPr>
          </a:lstStyle>
          <a:p>
            <a:pPr>
              <a:defRPr/>
            </a:pPr>
            <a:endParaRPr lang="en-US" dirty="0"/>
          </a:p>
        </p:txBody>
      </p:sp>
      <p:sp>
        <p:nvSpPr>
          <p:cNvPr id="7" name="Slide Number Placeholder 6"/>
          <p:cNvSpPr>
            <a:spLocks noGrp="1"/>
          </p:cNvSpPr>
          <p:nvPr>
            <p:ph type="sldNum" sz="quarter" idx="5"/>
          </p:nvPr>
        </p:nvSpPr>
        <p:spPr bwMode="auto">
          <a:xfrm>
            <a:off x="3936173" y="8772378"/>
            <a:ext cx="3012329" cy="462120"/>
          </a:xfrm>
          <a:prstGeom prst="rect">
            <a:avLst/>
          </a:prstGeom>
          <a:noFill/>
          <a:ln w="9525">
            <a:noFill/>
            <a:miter lim="800000"/>
            <a:headEnd/>
            <a:tailEnd/>
          </a:ln>
        </p:spPr>
        <p:txBody>
          <a:bodyPr vert="horz" wrap="square" lIns="92487" tIns="46244" rIns="92487" bIns="46244" numCol="1" anchor="b" anchorCtr="0" compatLnSpc="1">
            <a:prstTxWarp prst="textNoShape">
              <a:avLst/>
            </a:prstTxWarp>
          </a:bodyPr>
          <a:lstStyle>
            <a:lvl1pPr algn="r" defTabSz="924967">
              <a:defRPr sz="1200">
                <a:latin typeface="Calibri" pitchFamily="34" charset="0"/>
                <a:cs typeface="Arial" charset="0"/>
              </a:defRPr>
            </a:lvl1pPr>
          </a:lstStyle>
          <a:p>
            <a:pPr>
              <a:defRPr/>
            </a:pPr>
            <a:fld id="{508F408B-8326-45D9-BA04-DFA456594783}" type="slidenum">
              <a:rPr lang="en-US"/>
              <a:pPr>
                <a:defRPr/>
              </a:pPr>
              <a:t>‹#›</a:t>
            </a:fld>
            <a:endParaRPr lang="en-US" dirty="0"/>
          </a:p>
        </p:txBody>
      </p:sp>
    </p:spTree>
    <p:extLst>
      <p:ext uri="{BB962C8B-B14F-4D97-AF65-F5344CB8AC3E}">
        <p14:creationId xmlns:p14="http://schemas.microsoft.com/office/powerpoint/2010/main" val="195899835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www.instructorscorner.org/media/videos/f0.html"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08F408B-8326-45D9-BA04-DFA456594783}" type="slidenum">
              <a:rPr lang="en-US" smtClean="0"/>
              <a:pPr>
                <a:defRPr/>
              </a:pPr>
              <a:t>1</a:t>
            </a:fld>
            <a:endParaRPr lang="en-US" dirty="0"/>
          </a:p>
        </p:txBody>
      </p:sp>
    </p:spTree>
    <p:extLst>
      <p:ext uri="{BB962C8B-B14F-4D97-AF65-F5344CB8AC3E}">
        <p14:creationId xmlns:p14="http://schemas.microsoft.com/office/powerpoint/2010/main" val="42774197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Arial" panose="020B0604020202020204" pitchFamily="34" charset="0"/>
                <a:cs typeface="Arial" panose="020B0604020202020204" pitchFamily="34" charset="0"/>
              </a:rPr>
              <a:t>REQUIRES CUSTOMIZATION</a:t>
            </a:r>
          </a:p>
          <a:p>
            <a:endParaRPr lang="en-US" b="1" dirty="0">
              <a:latin typeface="Arial" panose="020B0604020202020204" pitchFamily="34" charset="0"/>
              <a:cs typeface="Arial" panose="020B0604020202020204" pitchFamily="34" charset="0"/>
            </a:endParaRPr>
          </a:p>
          <a:p>
            <a:r>
              <a:rPr lang="en-US" b="1" i="1" dirty="0">
                <a:latin typeface="Arial" panose="020B0604020202020204" pitchFamily="34" charset="0"/>
                <a:cs typeface="Arial" panose="020B0604020202020204" pitchFamily="34" charset="0"/>
              </a:rPr>
              <a:t>[Speaker Note: Use this slide only if your organization HAS an EAP. Insert details about how participants can access your current EAP and use slide10 to indicate what sections they should review, such as facility evacuation procedures.]</a:t>
            </a:r>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 </a:t>
            </a:r>
          </a:p>
          <a:p>
            <a:r>
              <a:rPr lang="en-US" b="1" i="1" dirty="0">
                <a:latin typeface="Arial" panose="020B0604020202020204" pitchFamily="34" charset="0"/>
                <a:cs typeface="Arial" panose="020B0604020202020204" pitchFamily="34" charset="0"/>
              </a:rPr>
              <a:t>[Speaker Note: Use the following script for the training.]</a:t>
            </a:r>
          </a:p>
          <a:p>
            <a:endParaRPr lang="en-US" b="1" i="1" dirty="0">
              <a:latin typeface="Arial" panose="020B0604020202020204" pitchFamily="34" charset="0"/>
              <a:cs typeface="Arial" panose="020B0604020202020204" pitchFamily="34" charset="0"/>
            </a:endParaRPr>
          </a:p>
          <a:p>
            <a:pPr defTabSz="907633">
              <a:defRPr/>
            </a:pPr>
            <a:r>
              <a:rPr lang="en-US" dirty="0">
                <a:latin typeface="Arial" panose="020B0604020202020204" pitchFamily="34" charset="0"/>
                <a:cs typeface="Arial" panose="020B0604020202020204" pitchFamily="34" charset="0"/>
              </a:rPr>
              <a:t>You have the chance to save lives by understanding what to look for and what to do. </a:t>
            </a:r>
          </a:p>
          <a:p>
            <a:r>
              <a:rPr lang="en-US" b="1" i="1" dirty="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We have an Emergency Action Plan, or EAP, that includes </a:t>
            </a:r>
            <a:r>
              <a:rPr lang="en-US" dirty="0" smtClean="0">
                <a:latin typeface="Arial" panose="020B0604020202020204" pitchFamily="34" charset="0"/>
                <a:cs typeface="Arial" panose="020B0604020202020204" pitchFamily="34" charset="0"/>
              </a:rPr>
              <a:t>information </a:t>
            </a:r>
            <a:r>
              <a:rPr lang="en-US" dirty="0">
                <a:latin typeface="Arial" panose="020B0604020202020204" pitchFamily="34" charset="0"/>
                <a:cs typeface="Arial" panose="020B0604020202020204" pitchFamily="34" charset="0"/>
              </a:rPr>
              <a:t>specific to our organization (such as contact numbers, evacuation procedures, and considerations for individuals with disabilities and others with functional and/or access needs) as well as scenario specific guidance, including active shooter.</a:t>
            </a:r>
          </a:p>
          <a:p>
            <a:r>
              <a:rPr lang="en-US" dirty="0">
                <a:latin typeface="Arial" panose="020B0604020202020204" pitchFamily="34" charset="0"/>
                <a:cs typeface="Arial" panose="020B0604020202020204" pitchFamily="34" charset="0"/>
              </a:rPr>
              <a:t> </a:t>
            </a:r>
          </a:p>
          <a:p>
            <a:r>
              <a:rPr lang="en-US" dirty="0">
                <a:latin typeface="Arial" panose="020B0604020202020204" pitchFamily="34" charset="0"/>
                <a:cs typeface="Arial" panose="020B0604020202020204" pitchFamily="34" charset="0"/>
              </a:rPr>
              <a:t>The active shooter guidance that you see on the slide is what we will cover today.</a:t>
            </a: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508F408B-8326-45D9-BA04-DFA456594783}" type="slidenum">
              <a:rPr lang="en-US" smtClean="0"/>
              <a:pPr>
                <a:defRPr/>
              </a:pPr>
              <a:t>10</a:t>
            </a:fld>
            <a:endParaRPr lang="en-US" dirty="0"/>
          </a:p>
        </p:txBody>
      </p:sp>
    </p:spTree>
    <p:extLst>
      <p:ext uri="{BB962C8B-B14F-4D97-AF65-F5344CB8AC3E}">
        <p14:creationId xmlns:p14="http://schemas.microsoft.com/office/powerpoint/2010/main" val="37090198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Arial" panose="020B0604020202020204" pitchFamily="34" charset="0"/>
                <a:cs typeface="Arial" panose="020B0604020202020204" pitchFamily="34" charset="0"/>
              </a:rPr>
              <a:t>REQUIRES CUSTOMIZATION</a:t>
            </a:r>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a:p>
            <a:r>
              <a:rPr lang="en-US" b="1" i="1" dirty="0">
                <a:latin typeface="Arial" panose="020B0604020202020204" pitchFamily="34" charset="0"/>
                <a:cs typeface="Arial" panose="020B0604020202020204" pitchFamily="34" charset="0"/>
              </a:rPr>
              <a:t>[Speaker Note: Insert sections that participants ought to review later such as facility evacuation procedures. Also, include the name and contact information for individuals that can answer questions.]</a:t>
            </a: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 </a:t>
            </a: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508F408B-8326-45D9-BA04-DFA456594783}" type="slidenum">
              <a:rPr lang="en-US" smtClean="0"/>
              <a:pPr>
                <a:defRPr/>
              </a:pPr>
              <a:t>11</a:t>
            </a:fld>
            <a:endParaRPr lang="en-US" dirty="0"/>
          </a:p>
        </p:txBody>
      </p:sp>
    </p:spTree>
    <p:extLst>
      <p:ext uri="{BB962C8B-B14F-4D97-AF65-F5344CB8AC3E}">
        <p14:creationId xmlns:p14="http://schemas.microsoft.com/office/powerpoint/2010/main" val="37685882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An active shooter could be a current or former member of your organization, an acquaintance of a member, or a patron of your organization. Recognizing potentially violent behavior may be the difference between life or death.</a:t>
            </a:r>
          </a:p>
          <a:p>
            <a:endParaRPr lang="en-US" dirty="0">
              <a:latin typeface="Arial" panose="020B0604020202020204" pitchFamily="34" charset="0"/>
              <a:cs typeface="Arial" panose="020B0604020202020204" pitchFamily="34" charset="0"/>
            </a:endParaRPr>
          </a:p>
          <a:p>
            <a:pPr defTabSz="907633">
              <a:defRPr/>
            </a:pPr>
            <a:r>
              <a:rPr lang="en-US" b="1" i="1" dirty="0">
                <a:latin typeface="Arial" panose="020B0604020202020204" pitchFamily="34" charset="0"/>
                <a:cs typeface="Arial" panose="020B0604020202020204" pitchFamily="34" charset="0"/>
              </a:rPr>
              <a:t>[Speaker Note: Use the images on the slide to guide a discussion of possible warning signs for approximately 5 minutes. The full list will be discussed on the following slide.]</a:t>
            </a:r>
          </a:p>
          <a:p>
            <a:pPr defTabSz="907633">
              <a:defRPr/>
            </a:pPr>
            <a:endParaRPr lang="en-US" b="1" i="1" dirty="0">
              <a:latin typeface="Arial" panose="020B0604020202020204" pitchFamily="34" charset="0"/>
              <a:cs typeface="Arial" panose="020B0604020202020204" pitchFamily="34" charset="0"/>
            </a:endParaRPr>
          </a:p>
          <a:p>
            <a:pPr defTabSz="907633">
              <a:defRPr/>
            </a:pPr>
            <a:r>
              <a:rPr lang="en-US" b="1" dirty="0">
                <a:latin typeface="Arial" panose="020B0604020202020204" pitchFamily="34" charset="0"/>
                <a:cs typeface="Arial" panose="020B0604020202020204" pitchFamily="34" charset="0"/>
              </a:rPr>
              <a:t>ASK: </a:t>
            </a:r>
            <a:r>
              <a:rPr lang="en-US" dirty="0">
                <a:latin typeface="Arial" panose="020B0604020202020204" pitchFamily="34" charset="0"/>
                <a:cs typeface="Arial" panose="020B0604020202020204" pitchFamily="34" charset="0"/>
              </a:rPr>
              <a:t>What do you think might indicate someone could become violent? These images might spark some ideas. </a:t>
            </a: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b="1" i="1"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508F408B-8326-45D9-BA04-DFA456594783}" type="slidenum">
              <a:rPr lang="en-US" smtClean="0"/>
              <a:pPr>
                <a:defRPr/>
              </a:pPr>
              <a:t>12</a:t>
            </a:fld>
            <a:endParaRPr lang="en-US" dirty="0"/>
          </a:p>
        </p:txBody>
      </p:sp>
    </p:spTree>
    <p:extLst>
      <p:ext uri="{BB962C8B-B14F-4D97-AF65-F5344CB8AC3E}">
        <p14:creationId xmlns:p14="http://schemas.microsoft.com/office/powerpoint/2010/main" val="34413958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7633">
              <a:defRPr/>
            </a:pPr>
            <a:r>
              <a:rPr lang="en-US" b="0">
                <a:latin typeface="Arial" panose="020B0604020202020204" pitchFamily="34" charset="0"/>
                <a:cs typeface="Arial" panose="020B0604020202020204" pitchFamily="34" charset="0"/>
              </a:rPr>
              <a:t>There are number of approaches for identifying a potentially violent person. This is a list of behaviors or warning signs that someone may become violent. Though </a:t>
            </a:r>
            <a:r>
              <a:rPr lang="en-US" b="0" dirty="0">
                <a:latin typeface="Arial" panose="020B0604020202020204" pitchFamily="34" charset="0"/>
                <a:cs typeface="Arial" panose="020B0604020202020204" pitchFamily="34" charset="0"/>
              </a:rPr>
              <a:t>individuals exhibiting warning signs may not become violent</a:t>
            </a:r>
            <a:r>
              <a:rPr lang="en-US" b="0">
                <a:latin typeface="Arial" panose="020B0604020202020204" pitchFamily="34" charset="0"/>
                <a:cs typeface="Arial" panose="020B0604020202020204" pitchFamily="34" charset="0"/>
              </a:rPr>
              <a:t>, we </a:t>
            </a:r>
            <a:r>
              <a:rPr lang="en-US" b="0" dirty="0">
                <a:latin typeface="Arial" panose="020B0604020202020204" pitchFamily="34" charset="0"/>
                <a:cs typeface="Arial" panose="020B0604020202020204" pitchFamily="34" charset="0"/>
              </a:rPr>
              <a:t>are doing a service </a:t>
            </a:r>
            <a:r>
              <a:rPr lang="en-US" b="0">
                <a:latin typeface="Arial" panose="020B0604020202020204" pitchFamily="34" charset="0"/>
                <a:cs typeface="Arial" panose="020B0604020202020204" pitchFamily="34" charset="0"/>
              </a:rPr>
              <a:t>to everyone </a:t>
            </a:r>
            <a:r>
              <a:rPr lang="en-US" b="0" dirty="0">
                <a:latin typeface="Arial" panose="020B0604020202020204" pitchFamily="34" charset="0"/>
                <a:cs typeface="Arial" panose="020B0604020202020204" pitchFamily="34" charset="0"/>
              </a:rPr>
              <a:t>by nurturing an environment where reporting can </a:t>
            </a:r>
            <a:r>
              <a:rPr lang="en-US" b="0">
                <a:latin typeface="Arial" panose="020B0604020202020204" pitchFamily="34" charset="0"/>
                <a:cs typeface="Arial" panose="020B0604020202020204" pitchFamily="34" charset="0"/>
              </a:rPr>
              <a:t>take place, aid can be offered, </a:t>
            </a:r>
            <a:r>
              <a:rPr lang="en-US" b="0" dirty="0">
                <a:latin typeface="Arial" panose="020B0604020202020204" pitchFamily="34" charset="0"/>
                <a:cs typeface="Arial" panose="020B0604020202020204" pitchFamily="34" charset="0"/>
              </a:rPr>
              <a:t>or </a:t>
            </a:r>
            <a:r>
              <a:rPr lang="en-US" b="0">
                <a:latin typeface="Arial" panose="020B0604020202020204" pitchFamily="34" charset="0"/>
                <a:cs typeface="Arial" panose="020B0604020202020204" pitchFamily="34" charset="0"/>
              </a:rPr>
              <a:t>action is taken when warratned. </a:t>
            </a:r>
          </a:p>
          <a:p>
            <a:pPr defTabSz="907633">
              <a:defRPr/>
            </a:pPr>
            <a:endParaRPr lang="en-US" b="0">
              <a:latin typeface="Arial" panose="020B0604020202020204" pitchFamily="34" charset="0"/>
              <a:cs typeface="Arial" panose="020B0604020202020204" pitchFamily="34" charset="0"/>
            </a:endParaRPr>
          </a:p>
          <a:p>
            <a:pPr defTabSz="907633">
              <a:defRPr/>
            </a:pPr>
            <a:r>
              <a:rPr lang="en-US" b="0">
                <a:latin typeface="Arial" panose="020B0604020202020204" pitchFamily="34" charset="0"/>
                <a:cs typeface="Arial" panose="020B0604020202020204" pitchFamily="34" charset="0"/>
              </a:rPr>
              <a:t>The bottom line here is if you see something out of the ordinary that concerns you, you should talk to your immediate supervisor.</a:t>
            </a:r>
            <a:endParaRPr lang="en-US" b="0" dirty="0">
              <a:latin typeface="Arial" panose="020B0604020202020204" pitchFamily="34" charset="0"/>
              <a:cs typeface="Arial" panose="020B0604020202020204" pitchFamily="34" charset="0"/>
            </a:endParaRPr>
          </a:p>
          <a:p>
            <a:endParaRPr lang="en-US" strike="sngStrike"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 </a:t>
            </a:r>
          </a:p>
          <a:p>
            <a:r>
              <a:rPr lang="en-US" dirty="0">
                <a:latin typeface="Arial" panose="020B0604020202020204" pitchFamily="34" charset="0"/>
                <a:cs typeface="Arial" panose="020B0604020202020204" pitchFamily="34" charset="0"/>
              </a:rPr>
              <a:t> </a:t>
            </a:r>
          </a:p>
          <a:p>
            <a:r>
              <a:rPr lang="en-US" dirty="0">
                <a:latin typeface="Arial" panose="020B0604020202020204" pitchFamily="34" charset="0"/>
                <a:cs typeface="Arial" panose="020B0604020202020204" pitchFamily="34" charset="0"/>
              </a:rPr>
              <a:t> </a:t>
            </a:r>
          </a:p>
        </p:txBody>
      </p:sp>
      <p:sp>
        <p:nvSpPr>
          <p:cNvPr id="4" name="Slide Number Placeholder 3"/>
          <p:cNvSpPr>
            <a:spLocks noGrp="1"/>
          </p:cNvSpPr>
          <p:nvPr>
            <p:ph type="sldNum" sz="quarter" idx="10"/>
          </p:nvPr>
        </p:nvSpPr>
        <p:spPr/>
        <p:txBody>
          <a:bodyPr/>
          <a:lstStyle/>
          <a:p>
            <a:pPr>
              <a:defRPr/>
            </a:pPr>
            <a:fld id="{508F408B-8326-45D9-BA04-DFA456594783}" type="slidenum">
              <a:rPr lang="en-US" smtClean="0"/>
              <a:pPr>
                <a:defRPr/>
              </a:pPr>
              <a:t>13</a:t>
            </a:fld>
            <a:endParaRPr lang="en-US" dirty="0"/>
          </a:p>
        </p:txBody>
      </p:sp>
    </p:spTree>
    <p:extLst>
      <p:ext uri="{BB962C8B-B14F-4D97-AF65-F5344CB8AC3E}">
        <p14:creationId xmlns:p14="http://schemas.microsoft.com/office/powerpoint/2010/main" val="30175809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Arial" panose="020B0604020202020204" pitchFamily="34" charset="0"/>
                <a:cs typeface="Arial" panose="020B0604020202020204" pitchFamily="34" charset="0"/>
              </a:rPr>
              <a:t>REQUIRES CUSTOMIZATION</a:t>
            </a:r>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a:p>
            <a:r>
              <a:rPr lang="en-US" b="1" i="1" dirty="0">
                <a:latin typeface="Arial" panose="020B0604020202020204" pitchFamily="34" charset="0"/>
                <a:cs typeface="Arial" panose="020B0604020202020204" pitchFamily="34" charset="0"/>
              </a:rPr>
              <a:t>[Speaker Note:</a:t>
            </a:r>
            <a:r>
              <a:rPr lang="en-US" b="1" dirty="0">
                <a:latin typeface="Arial" panose="020B0604020202020204" pitchFamily="34" charset="0"/>
                <a:cs typeface="Arial" panose="020B0604020202020204" pitchFamily="34" charset="0"/>
              </a:rPr>
              <a:t> </a:t>
            </a:r>
            <a:r>
              <a:rPr lang="en-US" b="1" i="1" dirty="0">
                <a:latin typeface="Arial" panose="020B0604020202020204" pitchFamily="34" charset="0"/>
                <a:cs typeface="Arial" panose="020B0604020202020204" pitchFamily="34" charset="0"/>
              </a:rPr>
              <a:t>Update this slide. Insert details for reporting signs of potentially violent behavior, including information about your organization’s violence prevention program.] </a:t>
            </a:r>
            <a:endParaRPr lang="en-US" dirty="0">
              <a:latin typeface="Arial" panose="020B0604020202020204" pitchFamily="34" charset="0"/>
              <a:cs typeface="Arial" panose="020B0604020202020204" pitchFamily="34" charset="0"/>
            </a:endParaRPr>
          </a:p>
          <a:p>
            <a:r>
              <a:rPr lang="en-US" b="1" i="1" dirty="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You can report someone who you believe is exhibiting the warning signs of potentially violent behavior by following these procedures.</a:t>
            </a:r>
          </a:p>
          <a:p>
            <a:endParaRPr lang="en-US" b="1" i="1" dirty="0">
              <a:latin typeface="Arial" panose="020B0604020202020204" pitchFamily="34" charset="0"/>
              <a:cs typeface="Arial" panose="020B0604020202020204" pitchFamily="34" charset="0"/>
            </a:endParaRPr>
          </a:p>
          <a:p>
            <a:r>
              <a:rPr lang="en-US" b="1" i="1" dirty="0">
                <a:latin typeface="Arial" panose="020B0604020202020204" pitchFamily="34" charset="0"/>
                <a:cs typeface="Arial" panose="020B0604020202020204" pitchFamily="34" charset="0"/>
              </a:rPr>
              <a:t>[Speaker Note: The Society for Human Resources (https://www.shrm.org/search/pages/default.aspx?k=workplace%20violence) has a number of resources (free and paid) available to assist HR and management with planning for and addressing workplace violence.]</a:t>
            </a:r>
          </a:p>
          <a:p>
            <a:r>
              <a:rPr lang="en-US" b="1" dirty="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 </a:t>
            </a:r>
          </a:p>
          <a:p>
            <a:r>
              <a:rPr lang="en-US" dirty="0">
                <a:latin typeface="Arial" panose="020B0604020202020204" pitchFamily="34" charset="0"/>
                <a:cs typeface="Arial" panose="020B0604020202020204" pitchFamily="34" charset="0"/>
              </a:rPr>
              <a:t> </a:t>
            </a:r>
          </a:p>
          <a:p>
            <a:r>
              <a:rPr lang="en-US" dirty="0">
                <a:latin typeface="Arial" panose="020B0604020202020204" pitchFamily="34" charset="0"/>
                <a:cs typeface="Arial" panose="020B0604020202020204" pitchFamily="34" charset="0"/>
              </a:rPr>
              <a:t> </a:t>
            </a: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508F408B-8326-45D9-BA04-DFA456594783}" type="slidenum">
              <a:rPr lang="en-US" smtClean="0"/>
              <a:pPr>
                <a:defRPr/>
              </a:pPr>
              <a:t>14</a:t>
            </a:fld>
            <a:endParaRPr lang="en-US" dirty="0"/>
          </a:p>
        </p:txBody>
      </p:sp>
    </p:spTree>
    <p:extLst>
      <p:ext uri="{BB962C8B-B14F-4D97-AF65-F5344CB8AC3E}">
        <p14:creationId xmlns:p14="http://schemas.microsoft.com/office/powerpoint/2010/main" val="36351279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No matter how vigilant we are, not all active shooter incidents are prevented. So how do you keep yourself safe if you are confronted by an active shooter situation? </a:t>
            </a:r>
          </a:p>
          <a:p>
            <a:r>
              <a:rPr lang="en-US" b="1" dirty="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It starts before anything has even happened. </a:t>
            </a:r>
          </a:p>
          <a:p>
            <a:r>
              <a:rPr lang="en-US" dirty="0">
                <a:latin typeface="Arial" panose="020B0604020202020204" pitchFamily="34" charset="0"/>
                <a:cs typeface="Arial" panose="020B0604020202020204" pitchFamily="34" charset="0"/>
              </a:rPr>
              <a:t> </a:t>
            </a:r>
          </a:p>
          <a:p>
            <a:pPr marL="170181" indent="-170181">
              <a:buFont typeface="Wingdings" panose="05000000000000000000" pitchFamily="2" charset="2"/>
              <a:buChar char="§"/>
            </a:pPr>
            <a:r>
              <a:rPr lang="en-US" dirty="0">
                <a:latin typeface="Arial" panose="020B0604020202020204" pitchFamily="34" charset="0"/>
                <a:cs typeface="Arial" panose="020B0604020202020204" pitchFamily="34" charset="0"/>
              </a:rPr>
              <a:t>Take note of the two nearest exits in any facility you visit. Know your exit strategy so you can get away as quickly as possible. </a:t>
            </a:r>
          </a:p>
          <a:p>
            <a:pPr marL="170181" indent="-170181">
              <a:buFont typeface="Wingdings" panose="05000000000000000000" pitchFamily="2" charset="2"/>
              <a:buChar char="§"/>
            </a:pPr>
            <a:r>
              <a:rPr lang="en-US" dirty="0">
                <a:latin typeface="Arial" panose="020B0604020202020204" pitchFamily="34" charset="0"/>
                <a:cs typeface="Arial" panose="020B0604020202020204" pitchFamily="34" charset="0"/>
              </a:rPr>
              <a:t>Be aware of your environment. Look for anything out of the ordinary and continue to monitor the situation you can act quickly if necessary. </a:t>
            </a:r>
          </a:p>
          <a:p>
            <a:pPr marL="170181" indent="-170181">
              <a:buFont typeface="Wingdings" panose="05000000000000000000" pitchFamily="2" charset="2"/>
              <a:buChar char="§"/>
            </a:pPr>
            <a:r>
              <a:rPr lang="en-US" dirty="0">
                <a:latin typeface="Arial" panose="020B0604020202020204" pitchFamily="34" charset="0"/>
                <a:cs typeface="Arial" panose="020B0604020202020204" pitchFamily="34" charset="0"/>
              </a:rPr>
              <a:t>Use your senses to help you figure out what is happening. </a:t>
            </a:r>
          </a:p>
          <a:p>
            <a:endParaRPr lang="en-US" dirty="0">
              <a:latin typeface="Arial" panose="020B0604020202020204" pitchFamily="34" charset="0"/>
              <a:cs typeface="Arial" panose="020B0604020202020204" pitchFamily="34" charset="0"/>
            </a:endParaRPr>
          </a:p>
          <a:p>
            <a:r>
              <a:rPr lang="en-US" b="1" i="1" dirty="0">
                <a:latin typeface="Arial" panose="020B0604020202020204" pitchFamily="34" charset="0"/>
                <a:cs typeface="Arial" panose="020B0604020202020204" pitchFamily="34" charset="0"/>
              </a:rPr>
              <a:t>[Speaker Note:</a:t>
            </a:r>
            <a:r>
              <a:rPr lang="en-US" b="1" dirty="0">
                <a:latin typeface="Arial" panose="020B0604020202020204" pitchFamily="34" charset="0"/>
                <a:cs typeface="Arial" panose="020B0604020202020204" pitchFamily="34" charset="0"/>
              </a:rPr>
              <a:t> </a:t>
            </a:r>
            <a:r>
              <a:rPr lang="en-US" b="1" i="1" dirty="0">
                <a:latin typeface="Arial" panose="020B0604020202020204" pitchFamily="34" charset="0"/>
                <a:cs typeface="Arial" panose="020B0604020202020204" pitchFamily="34" charset="0"/>
              </a:rPr>
              <a:t>Guide discussion of possible indicators of an active shooter approximately 2 minutes]</a:t>
            </a:r>
            <a:r>
              <a:rPr lang="en-US" b="1" dirty="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ASK: </a:t>
            </a:r>
            <a:r>
              <a:rPr lang="en-US" dirty="0">
                <a:latin typeface="Arial" panose="020B0604020202020204" pitchFamily="34" charset="0"/>
                <a:cs typeface="Arial" panose="020B0604020202020204" pitchFamily="34" charset="0"/>
              </a:rPr>
              <a:t>How would you use your senses to know there is an active shooter event happening? </a:t>
            </a:r>
          </a:p>
          <a:p>
            <a:r>
              <a:rPr lang="en-US" b="1" dirty="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[CLICK to reveal examples]</a:t>
            </a:r>
          </a:p>
          <a:p>
            <a:r>
              <a:rPr lang="en-US" dirty="0">
                <a:latin typeface="Arial" panose="020B0604020202020204" pitchFamily="34" charset="0"/>
                <a:cs typeface="Arial" panose="020B0604020202020204" pitchFamily="34" charset="0"/>
              </a:rPr>
              <a:t>Here are some examples:</a:t>
            </a:r>
          </a:p>
          <a:p>
            <a:pPr marL="170181" indent="-170181">
              <a:buFont typeface="Wingdings" panose="05000000000000000000" pitchFamily="2" charset="2"/>
              <a:buChar char="§"/>
            </a:pPr>
            <a:r>
              <a:rPr lang="en-US" dirty="0">
                <a:latin typeface="Arial" panose="020B0604020202020204" pitchFamily="34" charset="0"/>
                <a:cs typeface="Arial" panose="020B0604020202020204" pitchFamily="34" charset="0"/>
              </a:rPr>
              <a:t>You may see someone holding a weapon or people who are running, wounded, or falling to the ground to take cover.</a:t>
            </a:r>
          </a:p>
          <a:p>
            <a:pPr marL="170181" indent="-170181">
              <a:buFont typeface="Wingdings" panose="05000000000000000000" pitchFamily="2" charset="2"/>
              <a:buChar char="§"/>
            </a:pPr>
            <a:r>
              <a:rPr lang="en-US" dirty="0">
                <a:latin typeface="Arial" panose="020B0604020202020204" pitchFamily="34" charset="0"/>
                <a:cs typeface="Arial" panose="020B0604020202020204" pitchFamily="34" charset="0"/>
              </a:rPr>
              <a:t>You may hear gun </a:t>
            </a:r>
            <a:r>
              <a:rPr lang="en-US" dirty="0" smtClean="0">
                <a:latin typeface="Arial" panose="020B0604020202020204" pitchFamily="34" charset="0"/>
                <a:cs typeface="Arial" panose="020B0604020202020204" pitchFamily="34" charset="0"/>
              </a:rPr>
              <a:t>shots (which often sound like fireworks), </a:t>
            </a:r>
            <a:r>
              <a:rPr lang="en-US" dirty="0">
                <a:latin typeface="Arial" panose="020B0604020202020204" pitchFamily="34" charset="0"/>
                <a:cs typeface="Arial" panose="020B0604020202020204" pitchFamily="34" charset="0"/>
              </a:rPr>
              <a:t>yelling or people screaming for help, or sirens.</a:t>
            </a:r>
          </a:p>
          <a:p>
            <a:pPr marL="170181" indent="-170181">
              <a:buFont typeface="Wingdings" panose="05000000000000000000" pitchFamily="2" charset="2"/>
              <a:buChar char="§"/>
            </a:pPr>
            <a:r>
              <a:rPr lang="en-US" dirty="0">
                <a:latin typeface="Arial" panose="020B0604020202020204" pitchFamily="34" charset="0"/>
                <a:cs typeface="Arial" panose="020B0604020202020204" pitchFamily="34" charset="0"/>
              </a:rPr>
              <a:t>You may smell gunpowder, smoke, or gas.</a:t>
            </a:r>
          </a:p>
          <a:p>
            <a:r>
              <a:rPr lang="en-US" dirty="0">
                <a:latin typeface="Arial" panose="020B0604020202020204" pitchFamily="34" charset="0"/>
                <a:cs typeface="Arial" panose="020B0604020202020204" pitchFamily="34" charset="0"/>
              </a:rPr>
              <a:t> </a:t>
            </a: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924967" rtl="0" eaLnBrk="1" fontAlgn="base" latinLnBrk="0" hangingPunct="1">
              <a:lnSpc>
                <a:spcPct val="100000"/>
              </a:lnSpc>
              <a:spcBef>
                <a:spcPct val="0"/>
              </a:spcBef>
              <a:spcAft>
                <a:spcPct val="0"/>
              </a:spcAft>
              <a:buClrTx/>
              <a:buSzTx/>
              <a:buFontTx/>
              <a:buNone/>
              <a:tabLst/>
              <a:defRPr/>
            </a:pPr>
            <a:fld id="{508F408B-8326-45D9-BA04-DFA456594783}" type="slidenum">
              <a:rPr kumimoji="0" lang="en-US" sz="1200" b="0" i="0" u="none" strike="noStrike" kern="1200" cap="none" spc="0" normalizeH="0" baseline="0" noProof="0" smtClean="0">
                <a:ln>
                  <a:noFill/>
                </a:ln>
                <a:solidFill>
                  <a:prstClr val="black"/>
                </a:solidFill>
                <a:effectLst/>
                <a:uLnTx/>
                <a:uFillTx/>
                <a:latin typeface="Calibri" pitchFamily="34" charset="0"/>
                <a:ea typeface="+mn-ea"/>
                <a:cs typeface="Arial" charset="0"/>
              </a:rPr>
              <a:pPr marL="0" marR="0" lvl="0" indent="0" algn="r" defTabSz="924967" rtl="0" eaLnBrk="1" fontAlgn="base" latinLnBrk="0" hangingPunct="1">
                <a:lnSpc>
                  <a:spcPct val="100000"/>
                </a:lnSpc>
                <a:spcBef>
                  <a:spcPct val="0"/>
                </a:spcBef>
                <a:spcAft>
                  <a:spcPct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pitchFamily="34" charset="0"/>
              <a:ea typeface="+mn-ea"/>
              <a:cs typeface="Arial" charset="0"/>
            </a:endParaRPr>
          </a:p>
        </p:txBody>
      </p:sp>
    </p:spTree>
    <p:extLst>
      <p:ext uri="{BB962C8B-B14F-4D97-AF65-F5344CB8AC3E}">
        <p14:creationId xmlns:p14="http://schemas.microsoft.com/office/powerpoint/2010/main" val="627072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When faced with an unimaginable event such as an active shooter, our natural tendency is to freeze and deny anything is happening. In the majority of cases, an event is over before law enforcement arrives. You may only have seconds to act. </a:t>
            </a:r>
          </a:p>
          <a:p>
            <a:endParaRPr lang="en-US" dirty="0">
              <a:latin typeface="Arial" panose="020B0604020202020204" pitchFamily="34" charset="0"/>
              <a:cs typeface="Arial" panose="020B0604020202020204" pitchFamily="34" charset="0"/>
            </a:endParaRPr>
          </a:p>
          <a:p>
            <a:pPr defTabSz="907633">
              <a:defRPr/>
            </a:pPr>
            <a:r>
              <a:rPr lang="en-US" dirty="0">
                <a:latin typeface="Arial" panose="020B0604020202020204" pitchFamily="34" charset="0"/>
                <a:cs typeface="Arial" panose="020B0604020202020204" pitchFamily="34" charset="0"/>
              </a:rPr>
              <a:t>After quickly assessing the situation, you have three options for action – </a:t>
            </a:r>
            <a:r>
              <a:rPr lang="en-US" b="1" dirty="0">
                <a:latin typeface="Arial" panose="020B0604020202020204" pitchFamily="34" charset="0"/>
                <a:cs typeface="Arial" panose="020B0604020202020204" pitchFamily="34" charset="0"/>
              </a:rPr>
              <a:t>run</a:t>
            </a:r>
            <a:r>
              <a:rPr lang="en-US"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hide</a:t>
            </a:r>
            <a:r>
              <a:rPr lang="en-US" dirty="0">
                <a:latin typeface="Arial" panose="020B0604020202020204" pitchFamily="34" charset="0"/>
                <a:cs typeface="Arial" panose="020B0604020202020204" pitchFamily="34" charset="0"/>
              </a:rPr>
              <a:t>, or </a:t>
            </a:r>
            <a:r>
              <a:rPr lang="en-US" b="1" dirty="0">
                <a:latin typeface="Arial" panose="020B0604020202020204" pitchFamily="34" charset="0"/>
                <a:cs typeface="Arial" panose="020B0604020202020204" pitchFamily="34" charset="0"/>
              </a:rPr>
              <a:t>fight</a:t>
            </a:r>
            <a:r>
              <a:rPr lang="en-US" dirty="0">
                <a:latin typeface="Arial" panose="020B0604020202020204" pitchFamily="34" charset="0"/>
                <a:cs typeface="Arial" panose="020B0604020202020204" pitchFamily="34" charset="0"/>
              </a:rPr>
              <a:t>. These actions are not sequential, decide to act based on how close you are to the shooter.</a:t>
            </a:r>
          </a:p>
          <a:p>
            <a:pPr defTabSz="907633">
              <a:defRPr/>
            </a:pPr>
            <a:endParaRPr lang="en-US" dirty="0">
              <a:latin typeface="Arial" panose="020B0604020202020204" pitchFamily="34" charset="0"/>
              <a:cs typeface="Arial" panose="020B0604020202020204" pitchFamily="34" charset="0"/>
            </a:endParaRPr>
          </a:p>
          <a:p>
            <a:pPr defTabSz="907633">
              <a:defRPr/>
            </a:pPr>
            <a:r>
              <a:rPr lang="en-US" b="1" i="1" dirty="0">
                <a:latin typeface="Arial" panose="020B0604020202020204" pitchFamily="34" charset="0"/>
                <a:cs typeface="Arial" panose="020B0604020202020204" pitchFamily="34" charset="0"/>
              </a:rPr>
              <a:t>[Speaker Note:</a:t>
            </a:r>
            <a:r>
              <a:rPr lang="en-US" b="1" dirty="0">
                <a:latin typeface="Arial" panose="020B0604020202020204" pitchFamily="34" charset="0"/>
                <a:cs typeface="Arial" panose="020B0604020202020204" pitchFamily="34" charset="0"/>
              </a:rPr>
              <a:t> </a:t>
            </a:r>
            <a:r>
              <a:rPr lang="en-US" b="1" i="1" dirty="0">
                <a:latin typeface="Arial" panose="020B0604020202020204" pitchFamily="34" charset="0"/>
                <a:cs typeface="Arial" panose="020B0604020202020204" pitchFamily="34" charset="0"/>
              </a:rPr>
              <a:t>Guide discussion of information you can gather form your environment for approximately 2 minutes]</a:t>
            </a:r>
            <a:r>
              <a:rPr lang="en-US" b="1" dirty="0">
                <a:latin typeface="Arial" panose="020B0604020202020204" pitchFamily="34" charset="0"/>
                <a:cs typeface="Arial" panose="020B0604020202020204" pitchFamily="34" charset="0"/>
              </a:rPr>
              <a:t> </a:t>
            </a:r>
          </a:p>
          <a:p>
            <a:pPr defTabSz="907633">
              <a:defRPr/>
            </a:pPr>
            <a:r>
              <a:rPr lang="en-US" b="1" dirty="0">
                <a:latin typeface="Arial" panose="020B0604020202020204" pitchFamily="34" charset="0"/>
                <a:cs typeface="Arial" panose="020B0604020202020204" pitchFamily="34" charset="0"/>
              </a:rPr>
              <a:t>ASK: </a:t>
            </a:r>
            <a:r>
              <a:rPr lang="en-US" dirty="0">
                <a:latin typeface="Arial" panose="020B0604020202020204" pitchFamily="34" charset="0"/>
                <a:cs typeface="Arial" panose="020B0604020202020204" pitchFamily="34" charset="0"/>
              </a:rPr>
              <a:t>How could you immediately use your senses to help you decide what to do next? </a:t>
            </a:r>
            <a:r>
              <a:rPr lang="en-US" b="1" dirty="0">
                <a:latin typeface="Arial" panose="020B0604020202020204" pitchFamily="34" charset="0"/>
                <a:cs typeface="Arial" panose="020B0604020202020204" pitchFamily="34" charset="0"/>
              </a:rPr>
              <a:t>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Here are some examples:</a:t>
            </a:r>
          </a:p>
          <a:p>
            <a:pPr marL="170181" indent="-170181">
              <a:buFont typeface="Wingdings" panose="05000000000000000000" pitchFamily="2" charset="2"/>
              <a:buChar char="§"/>
            </a:pPr>
            <a:r>
              <a:rPr lang="en-US" dirty="0">
                <a:latin typeface="Arial" panose="020B0604020202020204" pitchFamily="34" charset="0"/>
                <a:cs typeface="Arial" panose="020B0604020202020204" pitchFamily="34" charset="0"/>
              </a:rPr>
              <a:t>Sight – You could observe the distance to the danger and the availability of exits so you can plan an evacuation route.</a:t>
            </a:r>
          </a:p>
          <a:p>
            <a:pPr marL="170181" indent="-170181">
              <a:buFont typeface="Wingdings" panose="05000000000000000000" pitchFamily="2" charset="2"/>
              <a:buChar char="§"/>
            </a:pPr>
            <a:r>
              <a:rPr lang="en-US" dirty="0">
                <a:latin typeface="Arial" panose="020B0604020202020204" pitchFamily="34" charset="0"/>
                <a:cs typeface="Arial" panose="020B0604020202020204" pitchFamily="34" charset="0"/>
              </a:rPr>
              <a:t>Hearing – You could listen for the direction the gunshots or screams are coming from to help you determine the best course of action.</a:t>
            </a:r>
          </a:p>
          <a:p>
            <a:pPr marL="170181" indent="-170181">
              <a:buFont typeface="Wingdings" panose="05000000000000000000" pitchFamily="2" charset="2"/>
              <a:buChar char="§"/>
            </a:pPr>
            <a:r>
              <a:rPr lang="en-US" dirty="0">
                <a:latin typeface="Arial" panose="020B0604020202020204" pitchFamily="34" charset="0"/>
                <a:cs typeface="Arial" panose="020B0604020202020204" pitchFamily="34" charset="0"/>
              </a:rPr>
              <a:t>Smell – You could determine the proximity of danger by whether the smells are strong or weak.</a:t>
            </a:r>
          </a:p>
          <a:p>
            <a:r>
              <a:rPr lang="en-US" dirty="0">
                <a:latin typeface="Arial" panose="020B0604020202020204" pitchFamily="34" charset="0"/>
                <a:cs typeface="Arial" panose="020B0604020202020204" pitchFamily="34" charset="0"/>
              </a:rPr>
              <a:t> </a:t>
            </a: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924967" rtl="0" eaLnBrk="1" fontAlgn="base" latinLnBrk="0" hangingPunct="1">
              <a:lnSpc>
                <a:spcPct val="100000"/>
              </a:lnSpc>
              <a:spcBef>
                <a:spcPct val="0"/>
              </a:spcBef>
              <a:spcAft>
                <a:spcPct val="0"/>
              </a:spcAft>
              <a:buClrTx/>
              <a:buSzTx/>
              <a:buFontTx/>
              <a:buNone/>
              <a:tabLst/>
              <a:defRPr/>
            </a:pPr>
            <a:fld id="{508F408B-8326-45D9-BA04-DFA456594783}" type="slidenum">
              <a:rPr kumimoji="0" lang="en-US" sz="1200" b="0" i="0" u="none" strike="noStrike" kern="1200" cap="none" spc="0" normalizeH="0" baseline="0" noProof="0" smtClean="0">
                <a:ln>
                  <a:noFill/>
                </a:ln>
                <a:solidFill>
                  <a:prstClr val="black"/>
                </a:solidFill>
                <a:effectLst/>
                <a:uLnTx/>
                <a:uFillTx/>
                <a:latin typeface="Calibri" pitchFamily="34" charset="0"/>
                <a:ea typeface="+mn-ea"/>
                <a:cs typeface="Arial" charset="0"/>
              </a:rPr>
              <a:pPr marL="0" marR="0" lvl="0" indent="0" algn="r" defTabSz="924967" rtl="0" eaLnBrk="1" fontAlgn="base" latinLnBrk="0" hangingPunct="1">
                <a:lnSpc>
                  <a:spcPct val="100000"/>
                </a:lnSpc>
                <a:spcBef>
                  <a:spcPct val="0"/>
                </a:spcBef>
                <a:spcAft>
                  <a:spcPct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pitchFamily="34" charset="0"/>
              <a:ea typeface="+mn-ea"/>
              <a:cs typeface="Arial" charset="0"/>
            </a:endParaRPr>
          </a:p>
        </p:txBody>
      </p:sp>
    </p:spTree>
    <p:extLst>
      <p:ext uri="{BB962C8B-B14F-4D97-AF65-F5344CB8AC3E}">
        <p14:creationId xmlns:p14="http://schemas.microsoft.com/office/powerpoint/2010/main" val="13576136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7633">
              <a:defRPr/>
            </a:pPr>
            <a:r>
              <a:rPr lang="en-US" dirty="0">
                <a:latin typeface="Arial" panose="020B0604020202020204" pitchFamily="34" charset="0"/>
                <a:cs typeface="Arial" panose="020B0604020202020204" pitchFamily="34" charset="0"/>
              </a:rPr>
              <a:t>Observe your situation to see if you can </a:t>
            </a:r>
            <a:r>
              <a:rPr lang="en-US" b="1" dirty="0">
                <a:latin typeface="Arial" panose="020B0604020202020204" pitchFamily="34" charset="0"/>
                <a:cs typeface="Arial" panose="020B0604020202020204" pitchFamily="34" charset="0"/>
              </a:rPr>
              <a:t>run. </a:t>
            </a:r>
            <a:r>
              <a:rPr lang="en-US" dirty="0">
                <a:solidFill>
                  <a:schemeClr val="tx1"/>
                </a:solidFill>
                <a:latin typeface="Arial" panose="020B0604020202020204" pitchFamily="34" charset="0"/>
                <a:cs typeface="Arial" panose="020B0604020202020204" pitchFamily="34" charset="0"/>
              </a:rPr>
              <a:t>If safe, evacuate the building immediately and get to somewhere safe.</a:t>
            </a:r>
          </a:p>
          <a:p>
            <a:endParaRPr lang="en-US" dirty="0">
              <a:solidFill>
                <a:schemeClr val="tx1"/>
              </a:solidFill>
              <a:latin typeface="Arial" panose="020B0604020202020204" pitchFamily="34" charset="0"/>
              <a:cs typeface="Arial" panose="020B0604020202020204" pitchFamily="34" charset="0"/>
            </a:endParaRPr>
          </a:p>
          <a:p>
            <a:pPr defTabSz="907633">
              <a:defRPr/>
            </a:pPr>
            <a:r>
              <a:rPr lang="en-US" dirty="0">
                <a:solidFill>
                  <a:schemeClr val="tx1"/>
                </a:solidFill>
                <a:latin typeface="Arial" panose="020B0604020202020204" pitchFamily="34" charset="0"/>
                <a:cs typeface="Arial" panose="020B0604020202020204" pitchFamily="34" charset="0"/>
              </a:rPr>
              <a:t>The ideal path should provide cover to protect you from bullets or concealment to keep hidden from the shooter’s view as you run. If the path you cannot find a path that offers this, run in a zigzag or random pattern so that it is more difficult for the shooter to hit you. </a:t>
            </a:r>
            <a:r>
              <a:rPr lang="en-US" dirty="0">
                <a:latin typeface="Arial" panose="020B0604020202020204" pitchFamily="34" charset="0"/>
                <a:cs typeface="Arial" panose="020B0604020202020204" pitchFamily="34" charset="0"/>
              </a:rPr>
              <a:t>Use your senses to help you plan your evacuation route. Choose a path that allows you to navigate quickly. </a:t>
            </a:r>
          </a:p>
          <a:p>
            <a:pPr defTabSz="907633">
              <a:defRPr/>
            </a:pPr>
            <a:endParaRPr lang="en-US" dirty="0">
              <a:solidFill>
                <a:schemeClr val="tx1"/>
              </a:solidFill>
              <a:latin typeface="Arial" panose="020B0604020202020204" pitchFamily="34" charset="0"/>
              <a:cs typeface="Arial" panose="020B0604020202020204" pitchFamily="34" charset="0"/>
            </a:endParaRPr>
          </a:p>
          <a:p>
            <a:pPr marL="170181" indent="-170181" defTabSz="907633">
              <a:buFont typeface="Wingdings" panose="05000000000000000000" pitchFamily="2" charset="2"/>
              <a:buChar char="§"/>
              <a:defRPr/>
            </a:pPr>
            <a:r>
              <a:rPr lang="en-US" dirty="0">
                <a:latin typeface="Arial" panose="020B0604020202020204" pitchFamily="34" charset="0"/>
                <a:cs typeface="Arial" panose="020B0604020202020204" pitchFamily="34" charset="0"/>
              </a:rPr>
              <a:t>Do NOT stop to gather any personal belongings. </a:t>
            </a:r>
          </a:p>
          <a:p>
            <a:pPr marL="170181" indent="-170181" defTabSz="907633">
              <a:buFont typeface="Wingdings" panose="05000000000000000000" pitchFamily="2" charset="2"/>
              <a:buChar char="§"/>
              <a:defRPr/>
            </a:pPr>
            <a:r>
              <a:rPr lang="en-US" dirty="0">
                <a:latin typeface="Arial" panose="020B0604020202020204" pitchFamily="34" charset="0"/>
                <a:ea typeface="Calibri" panose="020F0502020204030204" pitchFamily="34" charset="0"/>
                <a:cs typeface="Arial" panose="020B0604020202020204" pitchFamily="34" charset="0"/>
              </a:rPr>
              <a:t>If possible, assist others in evacuation but do NOT wait if they refuse or are unable to leave. Individuals with disabilities and others with functional and/or access needs should </a:t>
            </a:r>
            <a:r>
              <a:rPr lang="en-US" dirty="0" smtClean="0">
                <a:latin typeface="Arial" panose="020B0604020202020204" pitchFamily="34" charset="0"/>
                <a:ea typeface="Calibri" panose="020F0502020204030204" pitchFamily="34" charset="0"/>
                <a:cs typeface="Arial" panose="020B0604020202020204" pitchFamily="34" charset="0"/>
              </a:rPr>
              <a:t>find an </a:t>
            </a:r>
            <a:r>
              <a:rPr lang="en-US" dirty="0">
                <a:latin typeface="Arial" panose="020B0604020202020204" pitchFamily="34" charset="0"/>
                <a:ea typeface="Calibri" panose="020F0502020204030204" pitchFamily="34" charset="0"/>
                <a:cs typeface="Arial" panose="020B0604020202020204" pitchFamily="34" charset="0"/>
              </a:rPr>
              <a:t>emergency partner or ‘buddy’ and develop a plan for evacuation.</a:t>
            </a:r>
            <a:endParaRPr lang="en-US" dirty="0">
              <a:solidFill>
                <a:schemeClr val="tx1"/>
              </a:solidFill>
              <a:latin typeface="Arial" panose="020B0604020202020204" pitchFamily="34" charset="0"/>
              <a:cs typeface="Arial" panose="020B0604020202020204" pitchFamily="34" charset="0"/>
            </a:endParaRPr>
          </a:p>
          <a:p>
            <a:pPr marL="170181" indent="-170181" defTabSz="907633">
              <a:buFont typeface="Wingdings" panose="05000000000000000000" pitchFamily="2" charset="2"/>
              <a:buChar char="§"/>
              <a:defRPr/>
            </a:pPr>
            <a:r>
              <a:rPr lang="en-US" dirty="0">
                <a:latin typeface="Arial" panose="020B0604020202020204" pitchFamily="34" charset="0"/>
                <a:cs typeface="Arial" panose="020B0604020202020204" pitchFamily="34" charset="0"/>
              </a:rPr>
              <a:t>Keep your hands visible or in the air when exiting a building. </a:t>
            </a:r>
          </a:p>
          <a:p>
            <a:pPr marL="170181" indent="-170181" defTabSz="907633">
              <a:buFont typeface="Wingdings" panose="05000000000000000000" pitchFamily="2" charset="2"/>
              <a:buChar char="§"/>
              <a:defRPr/>
            </a:pPr>
            <a:r>
              <a:rPr lang="en-US" dirty="0">
                <a:latin typeface="Arial" panose="020B0604020202020204" pitchFamily="34" charset="0"/>
                <a:cs typeface="Arial" panose="020B0604020202020204" pitchFamily="34" charset="0"/>
              </a:rPr>
              <a:t>Prevent others from entering the area where the active shooter(s) may be located.</a:t>
            </a:r>
            <a:endParaRPr lang="en-US" dirty="0">
              <a:latin typeface="Arial" panose="020B0604020202020204" pitchFamily="34" charset="0"/>
              <a:ea typeface="Calibri" panose="020F0502020204030204" pitchFamily="34" charset="0"/>
              <a:cs typeface="Arial" panose="020B0604020202020204" pitchFamily="34" charset="0"/>
            </a:endParaRPr>
          </a:p>
          <a:p>
            <a:pPr marL="170181" indent="-170181">
              <a:buFont typeface="Wingdings" panose="05000000000000000000" pitchFamily="2" charset="2"/>
              <a:buChar char="§"/>
            </a:pPr>
            <a:r>
              <a:rPr lang="en-US" dirty="0">
                <a:latin typeface="Arial" panose="020B0604020202020204" pitchFamily="34" charset="0"/>
                <a:cs typeface="Arial" panose="020B0604020202020204" pitchFamily="34" charset="0"/>
              </a:rPr>
              <a:t>Follow the instructions of any law enforcement on-site.</a:t>
            </a:r>
          </a:p>
          <a:p>
            <a:r>
              <a:rPr lang="en-US" dirty="0">
                <a:latin typeface="Arial" panose="020B0604020202020204" pitchFamily="34" charset="0"/>
                <a:cs typeface="Arial" panose="020B0604020202020204" pitchFamily="34" charset="0"/>
              </a:rPr>
              <a:t> </a:t>
            </a:r>
          </a:p>
          <a:p>
            <a:r>
              <a:rPr lang="en-US" dirty="0">
                <a:latin typeface="Arial" panose="020B0604020202020204" pitchFamily="34" charset="0"/>
                <a:cs typeface="Arial" panose="020B0604020202020204" pitchFamily="34" charset="0"/>
              </a:rPr>
              <a:t>If law enforcement is NOT on-site, call 911 when you are in a safe area and provide them with as many details as possible.</a:t>
            </a:r>
          </a:p>
          <a:p>
            <a:r>
              <a:rPr lang="en-US" dirty="0">
                <a:latin typeface="Arial" panose="020B0604020202020204" pitchFamily="34" charset="0"/>
                <a:cs typeface="Arial" panose="020B0604020202020204" pitchFamily="34" charset="0"/>
              </a:rPr>
              <a:t> </a:t>
            </a:r>
          </a:p>
          <a:p>
            <a:r>
              <a:rPr lang="en-US" b="1" dirty="0">
                <a:latin typeface="Arial" panose="020B0604020202020204" pitchFamily="34" charset="0"/>
                <a:cs typeface="Arial" panose="020B0604020202020204" pitchFamily="34" charset="0"/>
              </a:rPr>
              <a:t>ASK: </a:t>
            </a:r>
            <a:r>
              <a:rPr lang="en-US" dirty="0">
                <a:latin typeface="Arial" panose="020B0604020202020204" pitchFamily="34" charset="0"/>
                <a:cs typeface="Arial" panose="020B0604020202020204" pitchFamily="34" charset="0"/>
              </a:rPr>
              <a:t>Should you stay behind to convince others to come with you? </a:t>
            </a:r>
          </a:p>
          <a:p>
            <a:endParaRPr lang="en-US" dirty="0">
              <a:latin typeface="Arial" panose="020B0604020202020204" pitchFamily="34" charset="0"/>
              <a:cs typeface="Arial" panose="020B0604020202020204" pitchFamily="34" charset="0"/>
            </a:endParaRPr>
          </a:p>
          <a:p>
            <a:r>
              <a:rPr lang="en-US" b="1" i="1" dirty="0">
                <a:latin typeface="Arial" panose="020B0604020202020204" pitchFamily="34" charset="0"/>
                <a:cs typeface="Arial" panose="020B0604020202020204" pitchFamily="34" charset="0"/>
              </a:rPr>
              <a:t>[Speaker Note:</a:t>
            </a:r>
            <a:r>
              <a:rPr lang="en-US" b="1" dirty="0">
                <a:latin typeface="Arial" panose="020B0604020202020204" pitchFamily="34" charset="0"/>
                <a:cs typeface="Arial" panose="020B0604020202020204" pitchFamily="34" charset="0"/>
              </a:rPr>
              <a:t> </a:t>
            </a:r>
            <a:r>
              <a:rPr lang="en-US" b="1" i="1" dirty="0">
                <a:latin typeface="Arial" panose="020B0604020202020204" pitchFamily="34" charset="0"/>
                <a:cs typeface="Arial" panose="020B0604020202020204" pitchFamily="34" charset="0"/>
              </a:rPr>
              <a:t>Give opportunity for answer. If not mentioned, provide the following response:]</a:t>
            </a:r>
            <a:r>
              <a:rPr lang="en-US" b="1" dirty="0">
                <a:latin typeface="Arial" panose="020B0604020202020204" pitchFamily="34" charset="0"/>
                <a:cs typeface="Arial" panose="020B0604020202020204" pitchFamily="34" charset="0"/>
              </a:rPr>
              <a:t> </a:t>
            </a:r>
          </a:p>
          <a:p>
            <a:r>
              <a:rPr lang="en-US" dirty="0">
                <a:latin typeface="Arial" panose="020B0604020202020204" pitchFamily="34" charset="0"/>
                <a:cs typeface="Arial" panose="020B0604020202020204" pitchFamily="34" charset="0"/>
              </a:rPr>
              <a:t>No. Evacuate if you can, regardless of whether others agree to follow but help others if possible.</a:t>
            </a:r>
          </a:p>
          <a:p>
            <a:r>
              <a:rPr lang="en-US" dirty="0">
                <a:latin typeface="Arial" panose="020B0604020202020204" pitchFamily="34" charset="0"/>
                <a:cs typeface="Arial" panose="020B0604020202020204" pitchFamily="34" charset="0"/>
              </a:rPr>
              <a:t> </a:t>
            </a:r>
          </a:p>
          <a:p>
            <a:r>
              <a:rPr lang="en-US" b="1" dirty="0">
                <a:latin typeface="Arial" panose="020B0604020202020204" pitchFamily="34" charset="0"/>
                <a:cs typeface="Arial" panose="020B0604020202020204" pitchFamily="34" charset="0"/>
              </a:rPr>
              <a:t>ASK: </a:t>
            </a:r>
            <a:r>
              <a:rPr lang="en-US" dirty="0">
                <a:latin typeface="Arial" panose="020B0604020202020204" pitchFamily="34" charset="0"/>
                <a:cs typeface="Arial" panose="020B0604020202020204" pitchFamily="34" charset="0"/>
              </a:rPr>
              <a:t>Why should you drop anything that you are carrying and keep your hands visible or in the air when you exit the building? </a:t>
            </a:r>
          </a:p>
          <a:p>
            <a:endParaRPr lang="en-US" dirty="0">
              <a:latin typeface="Arial" panose="020B0604020202020204" pitchFamily="34" charset="0"/>
              <a:cs typeface="Arial" panose="020B0604020202020204" pitchFamily="34" charset="0"/>
            </a:endParaRPr>
          </a:p>
          <a:p>
            <a:r>
              <a:rPr lang="en-US" b="1" i="1" dirty="0">
                <a:latin typeface="Arial" panose="020B0604020202020204" pitchFamily="34" charset="0"/>
                <a:cs typeface="Arial" panose="020B0604020202020204" pitchFamily="34" charset="0"/>
              </a:rPr>
              <a:t>[Speaker Note:</a:t>
            </a:r>
            <a:r>
              <a:rPr lang="en-US" b="1" dirty="0">
                <a:latin typeface="Arial" panose="020B0604020202020204" pitchFamily="34" charset="0"/>
                <a:cs typeface="Arial" panose="020B0604020202020204" pitchFamily="34" charset="0"/>
              </a:rPr>
              <a:t> </a:t>
            </a:r>
            <a:r>
              <a:rPr lang="en-US" b="1" i="1" dirty="0">
                <a:latin typeface="Arial" panose="020B0604020202020204" pitchFamily="34" charset="0"/>
                <a:cs typeface="Arial" panose="020B0604020202020204" pitchFamily="34" charset="0"/>
              </a:rPr>
              <a:t>Give opportunity for answer. If not mentioned, provide the following response:]</a:t>
            </a:r>
            <a:r>
              <a:rPr lang="en-US" b="1" dirty="0">
                <a:latin typeface="Arial" panose="020B0604020202020204" pitchFamily="34" charset="0"/>
                <a:cs typeface="Arial" panose="020B0604020202020204" pitchFamily="34" charset="0"/>
              </a:rPr>
              <a:t> </a:t>
            </a:r>
          </a:p>
          <a:p>
            <a:r>
              <a:rPr lang="en-US" dirty="0">
                <a:latin typeface="Arial" panose="020B0604020202020204" pitchFamily="34" charset="0"/>
                <a:cs typeface="Arial" panose="020B0604020202020204" pitchFamily="34" charset="0"/>
              </a:rPr>
              <a:t>Showing your empty hands lets law enforcement know you do not have any weapons and are not a threat.</a:t>
            </a:r>
          </a:p>
          <a:p>
            <a:r>
              <a:rPr lang="en-US" dirty="0">
                <a:latin typeface="Arial" panose="020B0604020202020204" pitchFamily="34" charset="0"/>
                <a:cs typeface="Arial" panose="020B0604020202020204" pitchFamily="34" charset="0"/>
              </a:rPr>
              <a:t> </a:t>
            </a:r>
          </a:p>
          <a:p>
            <a:r>
              <a:rPr lang="en-US" dirty="0">
                <a:latin typeface="Arial" panose="020B0604020202020204" pitchFamily="34" charset="0"/>
                <a:cs typeface="Arial" panose="020B0604020202020204" pitchFamily="34" charset="0"/>
              </a:rPr>
              <a:t> </a:t>
            </a:r>
          </a:p>
          <a:p>
            <a:endParaRPr lang="en-US"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924967" rtl="0" eaLnBrk="1" fontAlgn="base" latinLnBrk="0" hangingPunct="1">
              <a:lnSpc>
                <a:spcPct val="100000"/>
              </a:lnSpc>
              <a:spcBef>
                <a:spcPct val="0"/>
              </a:spcBef>
              <a:spcAft>
                <a:spcPct val="0"/>
              </a:spcAft>
              <a:buClrTx/>
              <a:buSzTx/>
              <a:buFontTx/>
              <a:buNone/>
              <a:tabLst/>
              <a:defRPr/>
            </a:pPr>
            <a:fld id="{508F408B-8326-45D9-BA04-DFA456594783}" type="slidenum">
              <a:rPr kumimoji="0" lang="en-US" sz="1200" b="0" i="0" u="none" strike="noStrike" kern="1200" cap="none" spc="0" normalizeH="0" baseline="0" noProof="0" smtClean="0">
                <a:ln>
                  <a:noFill/>
                </a:ln>
                <a:solidFill>
                  <a:prstClr val="black"/>
                </a:solidFill>
                <a:effectLst/>
                <a:uLnTx/>
                <a:uFillTx/>
                <a:latin typeface="Calibri" pitchFamily="34" charset="0"/>
                <a:ea typeface="+mn-ea"/>
                <a:cs typeface="Arial" charset="0"/>
              </a:rPr>
              <a:pPr marL="0" marR="0" lvl="0" indent="0" algn="r" defTabSz="924967" rtl="0" eaLnBrk="1" fontAlgn="base" latinLnBrk="0" hangingPunct="1">
                <a:lnSpc>
                  <a:spcPct val="100000"/>
                </a:lnSpc>
                <a:spcBef>
                  <a:spcPct val="0"/>
                </a:spcBef>
                <a:spcAft>
                  <a:spcPct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pitchFamily="34" charset="0"/>
              <a:ea typeface="+mn-ea"/>
              <a:cs typeface="Arial" charset="0"/>
            </a:endParaRPr>
          </a:p>
        </p:txBody>
      </p:sp>
    </p:spTree>
    <p:extLst>
      <p:ext uri="{BB962C8B-B14F-4D97-AF65-F5344CB8AC3E}">
        <p14:creationId xmlns:p14="http://schemas.microsoft.com/office/powerpoint/2010/main" val="13104669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7633">
              <a:defRPr/>
            </a:pPr>
            <a:r>
              <a:rPr lang="en-US" dirty="0">
                <a:solidFill>
                  <a:schemeClr val="tx1"/>
                </a:solidFill>
                <a:latin typeface="Arial" panose="020B0604020202020204" pitchFamily="34" charset="0"/>
                <a:ea typeface="Calibri" panose="020F0502020204030204" pitchFamily="34" charset="0"/>
                <a:cs typeface="Arial" panose="020B0604020202020204" pitchFamily="34" charset="0"/>
              </a:rPr>
              <a:t>If running is not a safe option, </a:t>
            </a:r>
            <a:r>
              <a:rPr lang="en-US" b="1" dirty="0">
                <a:solidFill>
                  <a:schemeClr val="tx1"/>
                </a:solidFill>
                <a:latin typeface="Arial" panose="020B0604020202020204" pitchFamily="34" charset="0"/>
                <a:ea typeface="Calibri" panose="020F0502020204030204" pitchFamily="34" charset="0"/>
                <a:cs typeface="Arial" panose="020B0604020202020204" pitchFamily="34" charset="0"/>
              </a:rPr>
              <a:t>hide</a:t>
            </a:r>
            <a:r>
              <a:rPr lang="en-US" dirty="0">
                <a:solidFill>
                  <a:schemeClr val="tx1"/>
                </a:solidFill>
                <a:latin typeface="Arial" panose="020B0604020202020204" pitchFamily="34" charset="0"/>
                <a:ea typeface="Calibri" panose="020F0502020204030204" pitchFamily="34" charset="0"/>
                <a:cs typeface="Arial" panose="020B0604020202020204" pitchFamily="34" charset="0"/>
              </a:rPr>
              <a:t> in the safest place possible. Hiding places should offer both cover (protection from gunfire) and concealment (hidden from the view of the shooter). If you cannot find a secure hiding place, d</a:t>
            </a:r>
            <a:r>
              <a:rPr lang="en-US" dirty="0">
                <a:latin typeface="Arial" panose="020B0604020202020204" pitchFamily="34" charset="0"/>
                <a:cs typeface="Arial" panose="020B0604020202020204" pitchFamily="34" charset="0"/>
              </a:rPr>
              <a:t>o NOT restrict or limit your options for future movement. </a:t>
            </a:r>
          </a:p>
          <a:p>
            <a:pPr defTabSz="907633">
              <a:defRPr/>
            </a:pPr>
            <a:endParaRPr lang="en-US" dirty="0">
              <a:latin typeface="Arial" panose="020B0604020202020204" pitchFamily="34" charset="0"/>
              <a:cs typeface="Arial" panose="020B0604020202020204" pitchFamily="34" charset="0"/>
            </a:endParaRPr>
          </a:p>
          <a:p>
            <a:pPr defTabSz="907633">
              <a:defRPr/>
            </a:pPr>
            <a:r>
              <a:rPr lang="en-US" dirty="0">
                <a:latin typeface="Arial" panose="020B0604020202020204" pitchFamily="34" charset="0"/>
                <a:cs typeface="Arial" panose="020B0604020202020204" pitchFamily="34" charset="0"/>
              </a:rPr>
              <a:t>If you are in a location that can be secured, do whatever you can to deny the shooter access. </a:t>
            </a:r>
          </a:p>
          <a:p>
            <a:pPr defTabSz="907633">
              <a:defRPr/>
            </a:pPr>
            <a:endParaRPr lang="en-US" dirty="0">
              <a:latin typeface="Arial" panose="020B0604020202020204" pitchFamily="34" charset="0"/>
              <a:cs typeface="Arial" panose="020B0604020202020204" pitchFamily="34" charset="0"/>
            </a:endParaRPr>
          </a:p>
          <a:p>
            <a:pPr marL="170181" indent="-170181" defTabSz="907633">
              <a:buFont typeface="Wingdings" panose="05000000000000000000" pitchFamily="2" charset="2"/>
              <a:buChar char="§"/>
              <a:defRPr/>
            </a:pPr>
            <a:r>
              <a:rPr lang="en-US" dirty="0">
                <a:latin typeface="Arial" panose="020B0604020202020204" pitchFamily="34" charset="0"/>
                <a:cs typeface="Arial" panose="020B0604020202020204" pitchFamily="34" charset="0"/>
              </a:rPr>
              <a:t>Lock the doors. If possible, barricade them with heavy furniture or use whatever means necessary. </a:t>
            </a:r>
          </a:p>
          <a:p>
            <a:pPr marL="170181" indent="-170181" defTabSz="907633">
              <a:buFont typeface="Wingdings" panose="05000000000000000000" pitchFamily="2" charset="2"/>
              <a:buChar char="§"/>
              <a:defRPr/>
            </a:pPr>
            <a:r>
              <a:rPr lang="en-US" dirty="0">
                <a:latin typeface="Arial" panose="020B0604020202020204" pitchFamily="34" charset="0"/>
                <a:cs typeface="Arial" panose="020B0604020202020204" pitchFamily="34" charset="0"/>
              </a:rPr>
              <a:t>Close blinds and cover windows. You want to prevent the shooter from seeing you and other potential victims. </a:t>
            </a:r>
          </a:p>
          <a:p>
            <a:pPr marL="170181" indent="-170181">
              <a:buFont typeface="Wingdings" panose="05000000000000000000" pitchFamily="2" charset="2"/>
              <a:buChar char="§"/>
            </a:pPr>
            <a:r>
              <a:rPr lang="en-US" dirty="0">
                <a:latin typeface="Arial" panose="020B0604020202020204" pitchFamily="34" charset="0"/>
                <a:cs typeface="Arial" panose="020B0604020202020204" pitchFamily="34" charset="0"/>
              </a:rPr>
              <a:t>Make sure the shooters won’t be able to hear you if they pass by. Silence cell phones and turn off all sources of noise (i.e., radios, televisions). Stay silent.</a:t>
            </a:r>
          </a:p>
          <a:p>
            <a:pPr marL="170181" indent="-170181">
              <a:buFont typeface="Wingdings" panose="05000000000000000000" pitchFamily="2" charset="2"/>
              <a:buChar char="§"/>
            </a:pPr>
            <a:r>
              <a:rPr lang="en-US" dirty="0">
                <a:latin typeface="Arial" panose="020B0604020202020204" pitchFamily="34" charset="0"/>
                <a:cs typeface="Arial" panose="020B0604020202020204" pitchFamily="34" charset="0"/>
              </a:rPr>
              <a:t>Hide along walls closest to the exit to allow for possible escape if the shooter enters the room.</a:t>
            </a:r>
          </a:p>
          <a:p>
            <a:pPr marL="170181" indent="-170181">
              <a:buFont typeface="Wingdings" panose="05000000000000000000" pitchFamily="2" charset="2"/>
              <a:buChar char="§"/>
            </a:pPr>
            <a:r>
              <a:rPr lang="en-US" dirty="0">
                <a:latin typeface="Arial" panose="020B0604020202020204" pitchFamily="34" charset="0"/>
                <a:cs typeface="Arial" panose="020B0604020202020204" pitchFamily="34" charset="0"/>
              </a:rPr>
              <a:t>Hide behind large items that might provide extra protection (i.e., desks, file cabinets) should a bullet come through a wall. </a:t>
            </a:r>
          </a:p>
          <a:p>
            <a:pPr marL="170181" indent="-170181">
              <a:buFont typeface="Wingdings" panose="05000000000000000000" pitchFamily="2" charset="2"/>
              <a:buChar char="§"/>
            </a:pPr>
            <a:r>
              <a:rPr lang="en-US" dirty="0">
                <a:latin typeface="Arial" panose="020B0604020202020204" pitchFamily="34" charset="0"/>
                <a:cs typeface="Arial" panose="020B0604020202020204" pitchFamily="34" charset="0"/>
              </a:rPr>
              <a:t>Look for possible ways to escape and defend against the shooters should they find you.</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As long you are safe, stay hiding where you are until law enforcement arrives and provides an all clear.</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An example of good hiding can be drawn from the Virginia Tech shooting in 2007. In one classroom, the occupants laid down on the floor and pushed their feet up against the door, using a podium for leverage. As the shooter tried to force the door open, they were able to push it closed. No one in that room was shot.</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ASK: </a:t>
            </a:r>
            <a:r>
              <a:rPr lang="en-US" dirty="0">
                <a:latin typeface="Arial" panose="020B0604020202020204" pitchFamily="34" charset="0"/>
                <a:cs typeface="Arial" panose="020B0604020202020204" pitchFamily="34" charset="0"/>
              </a:rPr>
              <a:t>How could you hide in this room? </a:t>
            </a:r>
            <a:r>
              <a:rPr lang="en-US" b="1" i="1" dirty="0">
                <a:latin typeface="Arial" panose="020B0604020202020204" pitchFamily="34" charset="0"/>
                <a:cs typeface="Arial" panose="020B0604020202020204" pitchFamily="34" charset="0"/>
              </a:rPr>
              <a:t>[Speaker Note:</a:t>
            </a:r>
            <a:r>
              <a:rPr lang="en-US" b="1" dirty="0">
                <a:latin typeface="Arial" panose="020B0604020202020204" pitchFamily="34" charset="0"/>
                <a:cs typeface="Arial" panose="020B0604020202020204" pitchFamily="34" charset="0"/>
              </a:rPr>
              <a:t> </a:t>
            </a:r>
            <a:r>
              <a:rPr lang="en-US" b="1" i="1" dirty="0">
                <a:latin typeface="Arial" panose="020B0604020202020204" pitchFamily="34" charset="0"/>
                <a:cs typeface="Arial" panose="020B0604020202020204" pitchFamily="34" charset="0"/>
              </a:rPr>
              <a:t>Guide discussion for approximately 2 minutes of how participants might hide or barricade themselves in the room.]</a:t>
            </a:r>
            <a:r>
              <a:rPr lang="en-US" b="1" dirty="0">
                <a:latin typeface="Arial" panose="020B0604020202020204" pitchFamily="34" charset="0"/>
                <a:cs typeface="Arial" panose="020B0604020202020204" pitchFamily="34" charset="0"/>
              </a:rPr>
              <a:t> </a:t>
            </a:r>
          </a:p>
          <a:p>
            <a:endParaRPr lang="en-US" b="1"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Good discussion. </a:t>
            </a:r>
          </a:p>
          <a:p>
            <a:pPr marL="170181" indent="-170181">
              <a:buFont typeface="Wingdings" panose="05000000000000000000" pitchFamily="2" charset="2"/>
              <a:buChar char="§"/>
            </a:pP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 </a:t>
            </a:r>
            <a:endParaRPr lang="en-US"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924967" rtl="0" eaLnBrk="1" fontAlgn="base" latinLnBrk="0" hangingPunct="1">
              <a:lnSpc>
                <a:spcPct val="100000"/>
              </a:lnSpc>
              <a:spcBef>
                <a:spcPct val="0"/>
              </a:spcBef>
              <a:spcAft>
                <a:spcPct val="0"/>
              </a:spcAft>
              <a:buClrTx/>
              <a:buSzTx/>
              <a:buFontTx/>
              <a:buNone/>
              <a:tabLst/>
              <a:defRPr/>
            </a:pPr>
            <a:fld id="{508F408B-8326-45D9-BA04-DFA456594783}" type="slidenum">
              <a:rPr kumimoji="0" lang="en-US" sz="1200" b="0" i="0" u="none" strike="noStrike" kern="1200" cap="none" spc="0" normalizeH="0" baseline="0" noProof="0" smtClean="0">
                <a:ln>
                  <a:noFill/>
                </a:ln>
                <a:solidFill>
                  <a:prstClr val="black"/>
                </a:solidFill>
                <a:effectLst/>
                <a:uLnTx/>
                <a:uFillTx/>
                <a:latin typeface="Calibri" pitchFamily="34" charset="0"/>
                <a:ea typeface="+mn-ea"/>
                <a:cs typeface="Arial" charset="0"/>
              </a:rPr>
              <a:pPr marL="0" marR="0" lvl="0" indent="0" algn="r" defTabSz="924967" rtl="0" eaLnBrk="1" fontAlgn="base" latinLnBrk="0" hangingPunct="1">
                <a:lnSpc>
                  <a:spcPct val="100000"/>
                </a:lnSpc>
                <a:spcBef>
                  <a:spcPct val="0"/>
                </a:spcBef>
                <a:spcAft>
                  <a:spcPct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pitchFamily="34" charset="0"/>
              <a:ea typeface="+mn-ea"/>
              <a:cs typeface="Arial" charset="0"/>
            </a:endParaRPr>
          </a:p>
        </p:txBody>
      </p:sp>
    </p:spTree>
    <p:extLst>
      <p:ext uri="{BB962C8B-B14F-4D97-AF65-F5344CB8AC3E}">
        <p14:creationId xmlns:p14="http://schemas.microsoft.com/office/powerpoint/2010/main" val="36800048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7633">
              <a:defRPr/>
            </a:pPr>
            <a:r>
              <a:rPr lang="en-US" dirty="0">
                <a:latin typeface="Arial" panose="020B0604020202020204" pitchFamily="34" charset="0"/>
                <a:cs typeface="Arial" panose="020B0604020202020204" pitchFamily="34" charset="0"/>
              </a:rPr>
              <a:t>If escape or hiding are not safe options, as a last resort, you should adopt a survival mindset. Be prepared to do whatever is necessary. Remember, even though taking action to survive is an individual choice, research has proven that there is strength in numbers. If you are with others, work together. If facing imminent danger, a group may consider the following:</a:t>
            </a:r>
          </a:p>
          <a:p>
            <a:r>
              <a:rPr lang="en-US" dirty="0">
                <a:latin typeface="Arial" panose="020B0604020202020204" pitchFamily="34" charset="0"/>
                <a:cs typeface="Arial" panose="020B0604020202020204" pitchFamily="34" charset="0"/>
              </a:rPr>
              <a:t> </a:t>
            </a:r>
          </a:p>
          <a:p>
            <a:pPr marL="170181" indent="-170181" defTabSz="907633">
              <a:buFont typeface="Wingdings" panose="05000000000000000000" pitchFamily="2" charset="2"/>
              <a:buChar char="§"/>
              <a:defRPr/>
            </a:pPr>
            <a:r>
              <a:rPr lang="en-US" dirty="0">
                <a:latin typeface="Arial" panose="020B0604020202020204" pitchFamily="34" charset="0"/>
                <a:cs typeface="Arial" panose="020B0604020202020204" pitchFamily="34" charset="0"/>
              </a:rPr>
              <a:t>Act as aggressively as possible against the shooter.</a:t>
            </a:r>
          </a:p>
          <a:p>
            <a:pPr marL="170181" indent="-170181" defTabSz="907633">
              <a:buFont typeface="Wingdings" panose="05000000000000000000" pitchFamily="2" charset="2"/>
              <a:buChar char="§"/>
              <a:defRPr/>
            </a:pPr>
            <a:r>
              <a:rPr lang="en-US" dirty="0">
                <a:latin typeface="Arial" panose="020B0604020202020204" pitchFamily="34" charset="0"/>
                <a:cs typeface="Arial" panose="020B0604020202020204" pitchFamily="34" charset="0"/>
              </a:rPr>
              <a:t>Do anything that will disrupt, disorient or distract the shooter. The more disruption or interference you can cause the better. This can buy you precious time.</a:t>
            </a:r>
          </a:p>
          <a:p>
            <a:pPr marL="170181" indent="-170181" defTabSz="907633">
              <a:buFont typeface="Wingdings" panose="05000000000000000000" pitchFamily="2" charset="2"/>
              <a:buChar char="§"/>
              <a:defRPr/>
            </a:pPr>
            <a:r>
              <a:rPr lang="en-US" dirty="0">
                <a:latin typeface="Arial" panose="020B0604020202020204" pitchFamily="34" charset="0"/>
                <a:cs typeface="Arial" panose="020B0604020202020204" pitchFamily="34" charset="0"/>
              </a:rPr>
              <a:t>If the shooter is at close range and you CANNOT flee, your chance of survival is much greater if you can incapacitate the shooter </a:t>
            </a:r>
            <a:r>
              <a:rPr lang="en-US" dirty="0">
                <a:latin typeface="Arial" panose="020B0604020202020204" pitchFamily="34" charset="0"/>
                <a:ea typeface="Calibri" panose="020F0502020204030204" pitchFamily="34" charset="0"/>
                <a:cs typeface="Arial" panose="020B0604020202020204" pitchFamily="34" charset="0"/>
              </a:rPr>
              <a:t>with improvised weapons or by throwing things.</a:t>
            </a: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 </a:t>
            </a:r>
          </a:p>
          <a:p>
            <a:r>
              <a:rPr lang="en-US" b="1" dirty="0">
                <a:latin typeface="Arial" panose="020B0604020202020204" pitchFamily="34" charset="0"/>
                <a:cs typeface="Arial" panose="020B0604020202020204" pitchFamily="34" charset="0"/>
              </a:rPr>
              <a:t>ASK: </a:t>
            </a:r>
            <a:r>
              <a:rPr lang="en-US" dirty="0">
                <a:latin typeface="Arial" panose="020B0604020202020204" pitchFamily="34" charset="0"/>
                <a:cs typeface="Arial" panose="020B0604020202020204" pitchFamily="34" charset="0"/>
              </a:rPr>
              <a:t>What things could you do to disrupt the shooter?</a:t>
            </a:r>
            <a:r>
              <a:rPr lang="en-US" b="1" dirty="0">
                <a:latin typeface="Arial" panose="020B0604020202020204" pitchFamily="34" charset="0"/>
                <a:cs typeface="Arial" panose="020B0604020202020204" pitchFamily="34" charset="0"/>
              </a:rPr>
              <a:t> </a:t>
            </a:r>
          </a:p>
          <a:p>
            <a:r>
              <a:rPr lang="en-US" b="1" i="1" dirty="0">
                <a:latin typeface="Arial" panose="020B0604020202020204" pitchFamily="34" charset="0"/>
                <a:cs typeface="Arial" panose="020B0604020202020204" pitchFamily="34" charset="0"/>
              </a:rPr>
              <a:t>[Speaker Note:</a:t>
            </a:r>
            <a:r>
              <a:rPr lang="en-US" b="1" dirty="0">
                <a:latin typeface="Arial" panose="020B0604020202020204" pitchFamily="34" charset="0"/>
                <a:cs typeface="Arial" panose="020B0604020202020204" pitchFamily="34" charset="0"/>
              </a:rPr>
              <a:t> </a:t>
            </a:r>
            <a:r>
              <a:rPr lang="en-US" b="1" i="1" dirty="0">
                <a:latin typeface="Arial" panose="020B0604020202020204" pitchFamily="34" charset="0"/>
                <a:cs typeface="Arial" panose="020B0604020202020204" pitchFamily="34" charset="0"/>
              </a:rPr>
              <a:t>Give opportunity for answer/discussion. If not mentioned, provide the following response]</a:t>
            </a:r>
            <a:r>
              <a:rPr lang="en-US" b="1" dirty="0">
                <a:latin typeface="Arial" panose="020B0604020202020204" pitchFamily="34" charset="0"/>
                <a:cs typeface="Arial" panose="020B0604020202020204" pitchFamily="34" charset="0"/>
              </a:rPr>
              <a:t> </a:t>
            </a:r>
          </a:p>
          <a:p>
            <a:r>
              <a:rPr lang="en-US" dirty="0">
                <a:latin typeface="Arial" panose="020B0604020202020204" pitchFamily="34" charset="0"/>
                <a:cs typeface="Arial" panose="020B0604020202020204" pitchFamily="34" charset="0"/>
              </a:rPr>
              <a:t>Make loud noises, yell or scream, throw anything you have available, make erratic movements so you aren’t an easy target. </a:t>
            </a:r>
          </a:p>
          <a:p>
            <a:r>
              <a:rPr lang="en-US" dirty="0">
                <a:latin typeface="Arial" panose="020B0604020202020204" pitchFamily="34" charset="0"/>
                <a:cs typeface="Arial" panose="020B0604020202020204" pitchFamily="34" charset="0"/>
              </a:rPr>
              <a:t> </a:t>
            </a:r>
          </a:p>
          <a:p>
            <a:r>
              <a:rPr lang="en-US" dirty="0">
                <a:latin typeface="Arial" panose="020B0604020202020204" pitchFamily="34" charset="0"/>
                <a:cs typeface="Arial" panose="020B0604020202020204" pitchFamily="34" charset="0"/>
              </a:rPr>
              <a:t>No matter what you decide to do, commit to your actions! </a:t>
            </a: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924967" rtl="0" eaLnBrk="1" fontAlgn="base" latinLnBrk="0" hangingPunct="1">
              <a:lnSpc>
                <a:spcPct val="100000"/>
              </a:lnSpc>
              <a:spcBef>
                <a:spcPct val="0"/>
              </a:spcBef>
              <a:spcAft>
                <a:spcPct val="0"/>
              </a:spcAft>
              <a:buClrTx/>
              <a:buSzTx/>
              <a:buFontTx/>
              <a:buNone/>
              <a:tabLst/>
              <a:defRPr/>
            </a:pPr>
            <a:fld id="{508F408B-8326-45D9-BA04-DFA456594783}" type="slidenum">
              <a:rPr kumimoji="0" lang="en-US" sz="1200" b="0" i="0" u="none" strike="noStrike" kern="1200" cap="none" spc="0" normalizeH="0" baseline="0" noProof="0" smtClean="0">
                <a:ln>
                  <a:noFill/>
                </a:ln>
                <a:solidFill>
                  <a:prstClr val="black"/>
                </a:solidFill>
                <a:effectLst/>
                <a:uLnTx/>
                <a:uFillTx/>
                <a:latin typeface="Calibri" pitchFamily="34" charset="0"/>
                <a:ea typeface="+mn-ea"/>
                <a:cs typeface="Arial" charset="0"/>
              </a:rPr>
              <a:pPr marL="0" marR="0" lvl="0" indent="0" algn="r" defTabSz="924967" rtl="0" eaLnBrk="1" fontAlgn="base" latinLnBrk="0" hangingPunct="1">
                <a:lnSpc>
                  <a:spcPct val="100000"/>
                </a:lnSpc>
                <a:spcBef>
                  <a:spcPct val="0"/>
                </a:spcBef>
                <a:spcAft>
                  <a:spcPct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pitchFamily="34" charset="0"/>
              <a:ea typeface="+mn-ea"/>
              <a:cs typeface="Arial" charset="0"/>
            </a:endParaRPr>
          </a:p>
        </p:txBody>
      </p:sp>
    </p:spTree>
    <p:extLst>
      <p:ext uri="{BB962C8B-B14F-4D97-AF65-F5344CB8AC3E}">
        <p14:creationId xmlns:p14="http://schemas.microsoft.com/office/powerpoint/2010/main" val="19095765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08F408B-8326-45D9-BA04-DFA456594783}" type="slidenum">
              <a:rPr lang="en-US" smtClean="0"/>
              <a:pPr>
                <a:defRPr/>
              </a:pPr>
              <a:t>2</a:t>
            </a:fld>
            <a:endParaRPr lang="en-US" dirty="0"/>
          </a:p>
        </p:txBody>
      </p:sp>
    </p:spTree>
    <p:extLst>
      <p:ext uri="{BB962C8B-B14F-4D97-AF65-F5344CB8AC3E}">
        <p14:creationId xmlns:p14="http://schemas.microsoft.com/office/powerpoint/2010/main" val="11785437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Regardless of the action you decide to take, if you feel it is safe to do so:</a:t>
            </a:r>
          </a:p>
          <a:p>
            <a:r>
              <a:rPr lang="en-US" dirty="0">
                <a:latin typeface="Arial" panose="020B0604020202020204" pitchFamily="34" charset="0"/>
                <a:cs typeface="Arial" panose="020B0604020202020204" pitchFamily="34" charset="0"/>
              </a:rPr>
              <a:t> </a:t>
            </a:r>
          </a:p>
          <a:p>
            <a:pPr marL="170181" indent="-170181">
              <a:buFont typeface="Wingdings" panose="05000000000000000000" pitchFamily="2" charset="2"/>
              <a:buChar char="§"/>
            </a:pPr>
            <a:r>
              <a:rPr lang="en-US" dirty="0">
                <a:latin typeface="Arial" panose="020B0604020202020204" pitchFamily="34" charset="0"/>
                <a:cs typeface="Arial" panose="020B0604020202020204" pitchFamily="34" charset="0"/>
              </a:rPr>
              <a:t>Alert others near you or that you encounter of the situation.</a:t>
            </a:r>
          </a:p>
          <a:p>
            <a:pPr marL="170181" indent="-170181">
              <a:buFont typeface="Wingdings" panose="05000000000000000000" pitchFamily="2" charset="2"/>
              <a:buChar char="§"/>
            </a:pPr>
            <a:r>
              <a:rPr lang="en-US" dirty="0">
                <a:latin typeface="Arial" panose="020B0604020202020204" pitchFamily="34" charset="0"/>
                <a:cs typeface="Arial" panose="020B0604020202020204" pitchFamily="34" charset="0"/>
              </a:rPr>
              <a:t>If you’ve evacuated alert anyone who may attempt to enter the facility that it is not safe. </a:t>
            </a:r>
          </a:p>
          <a:p>
            <a:pPr marL="170181" indent="-170181">
              <a:buFont typeface="Wingdings" panose="05000000000000000000" pitchFamily="2" charset="2"/>
              <a:buChar char="§"/>
            </a:pPr>
            <a:r>
              <a:rPr lang="en-US" dirty="0">
                <a:latin typeface="Arial" panose="020B0604020202020204" pitchFamily="34" charset="0"/>
                <a:cs typeface="Arial" panose="020B0604020202020204" pitchFamily="34" charset="0"/>
              </a:rPr>
              <a:t>If available, use an emergency notification system or public announcement system to let everyone know what it happening. </a:t>
            </a:r>
          </a:p>
          <a:p>
            <a:r>
              <a:rPr lang="en-US" dirty="0">
                <a:latin typeface="Arial" panose="020B0604020202020204" pitchFamily="34" charset="0"/>
                <a:cs typeface="Arial" panose="020B0604020202020204" pitchFamily="34" charset="0"/>
              </a:rPr>
              <a:t> </a:t>
            </a:r>
          </a:p>
        </p:txBody>
      </p:sp>
      <p:sp>
        <p:nvSpPr>
          <p:cNvPr id="4" name="Slide Number Placeholder 3"/>
          <p:cNvSpPr>
            <a:spLocks noGrp="1"/>
          </p:cNvSpPr>
          <p:nvPr>
            <p:ph type="sldNum" sz="quarter" idx="10"/>
          </p:nvPr>
        </p:nvSpPr>
        <p:spPr/>
        <p:txBody>
          <a:bodyPr/>
          <a:lstStyle/>
          <a:p>
            <a:pPr marL="0" marR="0" lvl="0" indent="0" algn="r" defTabSz="924967" rtl="0" eaLnBrk="1" fontAlgn="base" latinLnBrk="0" hangingPunct="1">
              <a:lnSpc>
                <a:spcPct val="100000"/>
              </a:lnSpc>
              <a:spcBef>
                <a:spcPct val="0"/>
              </a:spcBef>
              <a:spcAft>
                <a:spcPct val="0"/>
              </a:spcAft>
              <a:buClrTx/>
              <a:buSzTx/>
              <a:buFontTx/>
              <a:buNone/>
              <a:tabLst/>
              <a:defRPr/>
            </a:pPr>
            <a:fld id="{508F408B-8326-45D9-BA04-DFA456594783}" type="slidenum">
              <a:rPr kumimoji="0" lang="en-US" sz="1200" b="0" i="0" u="none" strike="noStrike" kern="1200" cap="none" spc="0" normalizeH="0" baseline="0" noProof="0" smtClean="0">
                <a:ln>
                  <a:noFill/>
                </a:ln>
                <a:solidFill>
                  <a:prstClr val="black"/>
                </a:solidFill>
                <a:effectLst/>
                <a:uLnTx/>
                <a:uFillTx/>
                <a:latin typeface="Calibri" pitchFamily="34" charset="0"/>
                <a:ea typeface="+mn-ea"/>
                <a:cs typeface="Arial" charset="0"/>
              </a:rPr>
              <a:pPr marL="0" marR="0" lvl="0" indent="0" algn="r" defTabSz="924967" rtl="0" eaLnBrk="1" fontAlgn="base" latinLnBrk="0" hangingPunct="1">
                <a:lnSpc>
                  <a:spcPct val="100000"/>
                </a:lnSpc>
                <a:spcBef>
                  <a:spcPct val="0"/>
                </a:spcBef>
                <a:spcAft>
                  <a:spcPct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pitchFamily="34" charset="0"/>
              <a:ea typeface="+mn-ea"/>
              <a:cs typeface="Arial" charset="0"/>
            </a:endParaRPr>
          </a:p>
        </p:txBody>
      </p:sp>
    </p:spTree>
    <p:extLst>
      <p:ext uri="{BB962C8B-B14F-4D97-AF65-F5344CB8AC3E}">
        <p14:creationId xmlns:p14="http://schemas.microsoft.com/office/powerpoint/2010/main" val="25128645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When it is safe to do so, call 911 to inform authorities of the situation.</a:t>
            </a:r>
          </a:p>
          <a:p>
            <a:r>
              <a:rPr lang="en-US" dirty="0">
                <a:latin typeface="Arial" panose="020B0604020202020204" pitchFamily="34" charset="0"/>
                <a:cs typeface="Arial" panose="020B0604020202020204" pitchFamily="34" charset="0"/>
              </a:rPr>
              <a:t> </a:t>
            </a:r>
          </a:p>
          <a:p>
            <a:r>
              <a:rPr lang="en-US" dirty="0">
                <a:latin typeface="Arial" panose="020B0604020202020204" pitchFamily="34" charset="0"/>
                <a:cs typeface="Arial" panose="020B0604020202020204" pitchFamily="34" charset="0"/>
              </a:rPr>
              <a:t>Provide them with as many of these details as you can.</a:t>
            </a:r>
          </a:p>
          <a:p>
            <a:r>
              <a:rPr lang="en-US" dirty="0">
                <a:latin typeface="Arial" panose="020B0604020202020204" pitchFamily="34" charset="0"/>
                <a:cs typeface="Arial" panose="020B0604020202020204" pitchFamily="34" charset="0"/>
              </a:rPr>
              <a:t> </a:t>
            </a:r>
          </a:p>
          <a:p>
            <a:r>
              <a:rPr lang="en-US" b="1" dirty="0">
                <a:latin typeface="Arial" panose="020B0604020202020204" pitchFamily="34" charset="0"/>
                <a:cs typeface="Arial" panose="020B0604020202020204" pitchFamily="34" charset="0"/>
              </a:rPr>
              <a:t>ASK: </a:t>
            </a:r>
            <a:r>
              <a:rPr lang="en-US" dirty="0">
                <a:latin typeface="Arial" panose="020B0604020202020204" pitchFamily="34" charset="0"/>
                <a:cs typeface="Arial" panose="020B0604020202020204" pitchFamily="34" charset="0"/>
              </a:rPr>
              <a:t>How might you silently alert first responders if you are in a lockdown situation? </a:t>
            </a:r>
          </a:p>
          <a:p>
            <a:r>
              <a:rPr lang="en-US" b="1" i="1" dirty="0">
                <a:latin typeface="Arial" panose="020B0604020202020204" pitchFamily="34" charset="0"/>
                <a:cs typeface="Arial" panose="020B0604020202020204" pitchFamily="34" charset="0"/>
              </a:rPr>
              <a:t>[Speaker Note:</a:t>
            </a:r>
            <a:r>
              <a:rPr lang="en-US" b="1" dirty="0">
                <a:latin typeface="Arial" panose="020B0604020202020204" pitchFamily="34" charset="0"/>
                <a:cs typeface="Arial" panose="020B0604020202020204" pitchFamily="34" charset="0"/>
              </a:rPr>
              <a:t> </a:t>
            </a:r>
            <a:r>
              <a:rPr lang="en-US" b="1" i="1" dirty="0">
                <a:latin typeface="Arial" panose="020B0604020202020204" pitchFamily="34" charset="0"/>
                <a:cs typeface="Arial" panose="020B0604020202020204" pitchFamily="34" charset="0"/>
              </a:rPr>
              <a:t>Give opportunity for answer/discussion. If not mentioned, provide the following response]</a:t>
            </a:r>
            <a:r>
              <a:rPr lang="en-US" dirty="0">
                <a:latin typeface="Arial" panose="020B0604020202020204" pitchFamily="34" charset="0"/>
                <a:cs typeface="Arial" panose="020B0604020202020204" pitchFamily="34" charset="0"/>
              </a:rPr>
              <a:t> </a:t>
            </a:r>
          </a:p>
          <a:p>
            <a:r>
              <a:rPr lang="en-US" dirty="0">
                <a:latin typeface="Arial" panose="020B0604020202020204" pitchFamily="34" charset="0"/>
                <a:cs typeface="Arial" panose="020B0604020202020204" pitchFamily="34" charset="0"/>
              </a:rPr>
              <a:t> </a:t>
            </a:r>
          </a:p>
          <a:p>
            <a:r>
              <a:rPr lang="en-US" dirty="0">
                <a:latin typeface="Arial" panose="020B0604020202020204" pitchFamily="34" charset="0"/>
                <a:cs typeface="Arial" panose="020B0604020202020204" pitchFamily="34" charset="0"/>
              </a:rPr>
              <a:t>If you are in lockdown you may attempt to notify first responders, when safe and if able to do so, by posting a sign in an exterior window indicating help is needed. </a:t>
            </a:r>
          </a:p>
          <a:p>
            <a:r>
              <a:rPr lang="en-US" dirty="0">
                <a:latin typeface="Arial" panose="020B0604020202020204" pitchFamily="34" charset="0"/>
                <a:cs typeface="Arial" panose="020B0604020202020204" pitchFamily="34" charset="0"/>
              </a:rPr>
              <a:t> </a:t>
            </a:r>
          </a:p>
          <a:p>
            <a:r>
              <a:rPr lang="en-US" dirty="0">
                <a:latin typeface="Arial" panose="020B0604020202020204" pitchFamily="34" charset="0"/>
                <a:cs typeface="Arial" panose="020B0604020202020204" pitchFamily="34" charset="0"/>
              </a:rPr>
              <a:t> </a:t>
            </a:r>
          </a:p>
          <a:p>
            <a:r>
              <a:rPr lang="en-US" dirty="0">
                <a:latin typeface="Arial" panose="020B0604020202020204" pitchFamily="34" charset="0"/>
                <a:cs typeface="Arial" panose="020B0604020202020204" pitchFamily="34" charset="0"/>
              </a:rPr>
              <a:t> </a:t>
            </a: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508F408B-8326-45D9-BA04-DFA456594783}" type="slidenum">
              <a:rPr lang="en-US" smtClean="0"/>
              <a:pPr>
                <a:defRPr/>
              </a:pPr>
              <a:t>21</a:t>
            </a:fld>
            <a:endParaRPr lang="en-US" dirty="0"/>
          </a:p>
        </p:txBody>
      </p:sp>
    </p:spTree>
    <p:extLst>
      <p:ext uri="{BB962C8B-B14F-4D97-AF65-F5344CB8AC3E}">
        <p14:creationId xmlns:p14="http://schemas.microsoft.com/office/powerpoint/2010/main" val="40869629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7633">
              <a:defRPr/>
            </a:pPr>
            <a:r>
              <a:rPr lang="en-US" dirty="0">
                <a:latin typeface="Arial" panose="020B0604020202020204" pitchFamily="34" charset="0"/>
                <a:cs typeface="Arial" panose="020B0604020202020204" pitchFamily="34" charset="0"/>
              </a:rPr>
              <a:t>Before law enforcement and emergency medical responders arrives, you may have the opportunity to provide immediate care that could save lives. Once you have taken care of yourself, if the wounded are in immediate danger and if you it is safe for you, help them get to safety. Remember, an active shooter event is an active crime scene. Do </a:t>
            </a:r>
            <a:r>
              <a:rPr lang="en-US" kern="0" dirty="0" smtClean="0">
                <a:latin typeface="Arial" panose="020B0604020202020204" pitchFamily="34" charset="0"/>
                <a:cs typeface="Arial" panose="020B0604020202020204" pitchFamily="34" charset="0"/>
              </a:rPr>
              <a:t>not touch </a:t>
            </a:r>
            <a:r>
              <a:rPr lang="en-US" kern="0" dirty="0">
                <a:latin typeface="Arial" panose="020B0604020202020204" pitchFamily="34" charset="0"/>
                <a:cs typeface="Arial" panose="020B0604020202020204" pitchFamily="34" charset="0"/>
              </a:rPr>
              <a:t>anything unless it involves providing aid. </a:t>
            </a:r>
            <a:endParaRPr lang="en-US" dirty="0">
              <a:latin typeface="Arial" panose="020B0604020202020204" pitchFamily="34" charset="0"/>
              <a:cs typeface="Arial" panose="020B0604020202020204" pitchFamily="34" charset="0"/>
            </a:endParaRPr>
          </a:p>
          <a:p>
            <a:pPr defTabSz="907633">
              <a:defRPr/>
            </a:pPr>
            <a:endParaRPr lang="en-US" b="1" dirty="0">
              <a:latin typeface="Arial" panose="020B0604020202020204" pitchFamily="34" charset="0"/>
              <a:cs typeface="Arial" panose="020B0604020202020204" pitchFamily="34" charset="0"/>
            </a:endParaRPr>
          </a:p>
          <a:p>
            <a:pPr defTabSz="907633">
              <a:defRPr/>
            </a:pPr>
            <a:r>
              <a:rPr lang="en-US" dirty="0">
                <a:latin typeface="Arial" panose="020B0604020202020204" pitchFamily="34" charset="0"/>
                <a:cs typeface="Arial" panose="020B0604020202020204" pitchFamily="34" charset="0"/>
              </a:rPr>
              <a:t>Once you have taken care of </a:t>
            </a:r>
            <a:r>
              <a:rPr lang="en-US" dirty="0" smtClean="0">
                <a:latin typeface="Arial" panose="020B0604020202020204" pitchFamily="34" charset="0"/>
                <a:cs typeface="Arial" panose="020B0604020202020204" pitchFamily="34" charset="0"/>
              </a:rPr>
              <a:t>yourself and</a:t>
            </a:r>
            <a:r>
              <a:rPr lang="en-US" baseline="0" dirty="0" smtClean="0">
                <a:latin typeface="Arial" panose="020B0604020202020204" pitchFamily="34" charset="0"/>
                <a:cs typeface="Arial" panose="020B0604020202020204" pitchFamily="34" charset="0"/>
              </a:rPr>
              <a:t> BOTH you and the wounded are SAFE</a:t>
            </a:r>
            <a:r>
              <a:rPr lang="en-US" dirty="0" smtClean="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it is critical that you take steps to stop severe, life threatening bleeding. Delaying this most immediate care can result in death. To do this:</a:t>
            </a:r>
          </a:p>
          <a:p>
            <a:pPr marL="170181" indent="-170181">
              <a:buFont typeface="Wingdings" panose="05000000000000000000" pitchFamily="2" charset="2"/>
              <a:buChar char="§"/>
            </a:pPr>
            <a:r>
              <a:rPr lang="en-US" dirty="0">
                <a:latin typeface="Arial" panose="020B0604020202020204" pitchFamily="34" charset="0"/>
                <a:cs typeface="Arial" panose="020B0604020202020204" pitchFamily="34" charset="0"/>
              </a:rPr>
              <a:t>Apply direct pressure to the wound, using your hands. </a:t>
            </a:r>
          </a:p>
          <a:p>
            <a:pPr marL="170181" indent="-170181">
              <a:buFont typeface="Wingdings" panose="05000000000000000000" pitchFamily="2" charset="2"/>
              <a:buChar char="§"/>
            </a:pPr>
            <a:r>
              <a:rPr lang="en-US" dirty="0">
                <a:latin typeface="Arial" panose="020B0604020202020204" pitchFamily="34" charset="0"/>
                <a:cs typeface="Arial" panose="020B0604020202020204" pitchFamily="34" charset="0"/>
              </a:rPr>
              <a:t>Cover the wound with a dressing or bandage, if available.</a:t>
            </a:r>
          </a:p>
          <a:p>
            <a:pPr marL="170181" indent="-170181">
              <a:buFont typeface="Wingdings" panose="05000000000000000000" pitchFamily="2" charset="2"/>
              <a:buChar char="§"/>
            </a:pPr>
            <a:r>
              <a:rPr lang="en-US" dirty="0">
                <a:latin typeface="Arial" panose="020B0604020202020204" pitchFamily="34" charset="0"/>
                <a:cs typeface="Arial" panose="020B0604020202020204" pitchFamily="34" charset="0"/>
              </a:rPr>
              <a:t>Press hard and continue pressure.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If you are unable to stop </a:t>
            </a:r>
            <a:r>
              <a:rPr lang="en-US" dirty="0" smtClean="0">
                <a:latin typeface="Arial" panose="020B0604020202020204" pitchFamily="34" charset="0"/>
                <a:cs typeface="Arial" panose="020B0604020202020204" pitchFamily="34" charset="0"/>
              </a:rPr>
              <a:t>bleeding </a:t>
            </a:r>
            <a:r>
              <a:rPr lang="en-US" dirty="0">
                <a:latin typeface="Arial" panose="020B0604020202020204" pitchFamily="34" charset="0"/>
                <a:cs typeface="Arial" panose="020B0604020202020204" pitchFamily="34" charset="0"/>
              </a:rPr>
              <a:t>and have been trained to do so: </a:t>
            </a:r>
          </a:p>
          <a:p>
            <a:pPr marL="170181" indent="-170181" defTabSz="907633">
              <a:buFont typeface="Wingdings" panose="05000000000000000000" pitchFamily="2" charset="2"/>
              <a:buChar char="§"/>
              <a:defRPr/>
            </a:pPr>
            <a:r>
              <a:rPr lang="en-US" dirty="0">
                <a:latin typeface="Arial" panose="020B0604020202020204" pitchFamily="34" charset="0"/>
                <a:cs typeface="Arial" panose="020B0604020202020204" pitchFamily="34" charset="0"/>
              </a:rPr>
              <a:t>Apply chest seals, which are used to keep air from being sucked into the chest and causing the lungs to collapse. Seals become critical due to the number of victims shot in the chest. </a:t>
            </a:r>
          </a:p>
          <a:p>
            <a:pPr marL="170181" indent="-170181">
              <a:buFont typeface="Wingdings" panose="05000000000000000000" pitchFamily="2" charset="2"/>
              <a:buChar char="§"/>
            </a:pPr>
            <a:r>
              <a:rPr lang="en-US" dirty="0">
                <a:latin typeface="Arial" panose="020B0604020202020204" pitchFamily="34" charset="0"/>
                <a:cs typeface="Arial" panose="020B0604020202020204" pitchFamily="34" charset="0"/>
              </a:rPr>
              <a:t>Use a tourniquet to stop catastrophic blood loss. If unavailable, locate material that can be used to constrict blood flow. If you do apply a tourniquet it is very important that you record the time it was put on.</a:t>
            </a:r>
          </a:p>
          <a:p>
            <a:pPr marL="170181" indent="-170181">
              <a:buFont typeface="Wingdings" panose="05000000000000000000" pitchFamily="2" charset="2"/>
              <a:buChar char="§"/>
            </a:pPr>
            <a:r>
              <a:rPr lang="en-US" dirty="0">
                <a:latin typeface="Arial" panose="020B0604020202020204" pitchFamily="34" charset="0"/>
                <a:cs typeface="Arial" panose="020B0604020202020204" pitchFamily="34" charset="0"/>
              </a:rPr>
              <a:t>Apply a hemostatic dressing. Hemostatic dressings look like traditional gauze but have been treated with an agent that enhances clotting.</a:t>
            </a:r>
          </a:p>
          <a:p>
            <a:endParaRPr lang="en-US" dirty="0">
              <a:latin typeface="Arial" panose="020B0604020202020204" pitchFamily="34" charset="0"/>
              <a:cs typeface="Arial" panose="020B0604020202020204" pitchFamily="34" charset="0"/>
            </a:endParaRPr>
          </a:p>
          <a:p>
            <a:pPr defTabSz="907633">
              <a:defRPr/>
            </a:pPr>
            <a:r>
              <a:rPr lang="en-US" dirty="0">
                <a:latin typeface="Arial" panose="020B0604020202020204" pitchFamily="34" charset="0"/>
                <a:cs typeface="Arial" panose="020B0604020202020204" pitchFamily="34" charset="0"/>
              </a:rPr>
              <a:t>For anyone </a:t>
            </a:r>
            <a:r>
              <a:rPr lang="en-US" dirty="0" smtClean="0">
                <a:latin typeface="Arial" panose="020B0604020202020204" pitchFamily="34" charset="0"/>
                <a:cs typeface="Arial" panose="020B0604020202020204" pitchFamily="34" charset="0"/>
              </a:rPr>
              <a:t>who has </a:t>
            </a:r>
            <a:r>
              <a:rPr lang="en-US" dirty="0">
                <a:latin typeface="Arial" panose="020B0604020202020204" pitchFamily="34" charset="0"/>
                <a:cs typeface="Arial" panose="020B0604020202020204" pitchFamily="34" charset="0"/>
              </a:rPr>
              <a:t>been </a:t>
            </a:r>
            <a:r>
              <a:rPr lang="en-US" dirty="0" smtClean="0">
                <a:latin typeface="Arial" panose="020B0604020202020204" pitchFamily="34" charset="0"/>
                <a:cs typeface="Arial" panose="020B0604020202020204" pitchFamily="34" charset="0"/>
              </a:rPr>
              <a:t>seriously injured</a:t>
            </a:r>
            <a:r>
              <a:rPr lang="en-US" dirty="0">
                <a:latin typeface="Arial" panose="020B0604020202020204" pitchFamily="34" charset="0"/>
                <a:cs typeface="Arial" panose="020B0604020202020204" pitchFamily="34" charset="0"/>
              </a:rPr>
              <a:t>, it is important to: </a:t>
            </a:r>
          </a:p>
          <a:p>
            <a:pPr marL="170181" indent="-170181" defTabSz="907633">
              <a:buFont typeface="Wingdings" panose="05000000000000000000" pitchFamily="2" charset="2"/>
              <a:buChar char="§"/>
              <a:defRPr/>
            </a:pPr>
            <a:r>
              <a:rPr lang="en-US" dirty="0">
                <a:latin typeface="Arial" panose="020B0604020202020204" pitchFamily="34" charset="0"/>
                <a:cs typeface="Arial" panose="020B0604020202020204" pitchFamily="34" charset="0"/>
              </a:rPr>
              <a:t>Keep them warm. There is evidence connecting hypothermia and increased fatality in trauma patients. </a:t>
            </a:r>
          </a:p>
          <a:p>
            <a:pPr marL="170181" indent="-170181" defTabSz="907633">
              <a:buFont typeface="Wingdings" panose="05000000000000000000" pitchFamily="2" charset="2"/>
              <a:buChar char="§"/>
              <a:defRPr/>
            </a:pPr>
            <a:r>
              <a:rPr lang="en-US" dirty="0">
                <a:latin typeface="Arial" panose="020B0604020202020204" pitchFamily="34" charset="0"/>
                <a:cs typeface="Arial" panose="020B0604020202020204" pitchFamily="34" charset="0"/>
              </a:rPr>
              <a:t>Turn the unconscious on </a:t>
            </a:r>
            <a:r>
              <a:rPr lang="en-US" dirty="0" smtClean="0">
                <a:latin typeface="Arial" panose="020B0604020202020204" pitchFamily="34" charset="0"/>
                <a:cs typeface="Arial" panose="020B0604020202020204" pitchFamily="34" charset="0"/>
              </a:rPr>
              <a:t>their </a:t>
            </a:r>
            <a:r>
              <a:rPr lang="en-US" dirty="0">
                <a:latin typeface="Arial" panose="020B0604020202020204" pitchFamily="34" charset="0"/>
                <a:cs typeface="Arial" panose="020B0604020202020204" pitchFamily="34" charset="0"/>
              </a:rPr>
              <a:t>sides to assist with breathing.</a:t>
            </a:r>
          </a:p>
          <a:p>
            <a:pPr marL="170181" indent="-170181" defTabSz="907633">
              <a:buFont typeface="Wingdings" panose="05000000000000000000" pitchFamily="2" charset="2"/>
              <a:buChar char="§"/>
              <a:defRPr/>
            </a:pPr>
            <a:r>
              <a:rPr lang="en-US" dirty="0">
                <a:latin typeface="Arial" panose="020B0604020202020204" pitchFamily="34" charset="0"/>
                <a:cs typeface="Arial" panose="020B0604020202020204" pitchFamily="34" charset="0"/>
              </a:rPr>
              <a:t>Provide comfort.</a:t>
            </a:r>
          </a:p>
          <a:p>
            <a:pPr lvl="1"/>
            <a:endParaRPr lang="en-US" dirty="0">
              <a:latin typeface="Arial" panose="020B0604020202020204" pitchFamily="34" charset="0"/>
              <a:cs typeface="Arial" panose="020B0604020202020204" pitchFamily="34" charset="0"/>
            </a:endParaRPr>
          </a:p>
          <a:p>
            <a:r>
              <a:rPr lang="en-US" b="1" i="1" dirty="0">
                <a:latin typeface="Arial" panose="020B0604020202020204" pitchFamily="34" charset="0"/>
                <a:cs typeface="Arial" panose="020B0604020202020204" pitchFamily="34" charset="0"/>
              </a:rPr>
              <a:t>[Speaker Note: If additional first aid training is available for employees or volunteers, please share that information here. Red Cross has a short 2–minute video (</a:t>
            </a:r>
            <a:r>
              <a:rPr lang="en-US" dirty="0">
                <a:solidFill>
                  <a:srgbClr val="0091CD"/>
                </a:solidFill>
                <a:latin typeface="Arial" panose="020B0604020202020204" pitchFamily="34" charset="0"/>
                <a:cs typeface="Arial" panose="020B0604020202020204" pitchFamily="34" charset="0"/>
                <a:hlinkClick r:id="rId3"/>
              </a:rPr>
              <a:t>http://www.instructorscorner.org/media/videos/f0.html</a:t>
            </a:r>
            <a:r>
              <a:rPr lang="en-US" b="1" i="1" dirty="0">
                <a:latin typeface="Arial" panose="020B0604020202020204" pitchFamily="34" charset="0"/>
                <a:cs typeface="Arial" panose="020B0604020202020204" pitchFamily="34" charset="0"/>
              </a:rPr>
              <a:t>) on applying a tourniquet that you may wish to show.]</a:t>
            </a:r>
          </a:p>
          <a:p>
            <a:endParaRPr lang="en-US" b="1" i="1"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Additional training and resources on rendering first aid can be found at RedCross.org.</a:t>
            </a:r>
          </a:p>
        </p:txBody>
      </p:sp>
      <p:sp>
        <p:nvSpPr>
          <p:cNvPr id="4" name="Slide Number Placeholder 3"/>
          <p:cNvSpPr>
            <a:spLocks noGrp="1"/>
          </p:cNvSpPr>
          <p:nvPr>
            <p:ph type="sldNum" sz="quarter" idx="10"/>
          </p:nvPr>
        </p:nvSpPr>
        <p:spPr/>
        <p:txBody>
          <a:bodyPr/>
          <a:lstStyle/>
          <a:p>
            <a:pPr>
              <a:defRPr/>
            </a:pPr>
            <a:fld id="{508F408B-8326-45D9-BA04-DFA456594783}" type="slidenum">
              <a:rPr lang="en-US" smtClean="0"/>
              <a:pPr>
                <a:defRPr/>
              </a:pPr>
              <a:t>22</a:t>
            </a:fld>
            <a:endParaRPr lang="en-US" dirty="0"/>
          </a:p>
        </p:txBody>
      </p:sp>
    </p:spTree>
    <p:extLst>
      <p:ext uri="{BB962C8B-B14F-4D97-AF65-F5344CB8AC3E}">
        <p14:creationId xmlns:p14="http://schemas.microsoft.com/office/powerpoint/2010/main" val="10990466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Law enforcement’s purpose is to stop the active shooter as quickly as possible, their priority is to eliminate the threat. They will immediately go to the last known location of the shooter, they will NOT stop to assist victims. </a:t>
            </a:r>
            <a:r>
              <a:rPr lang="en-US" dirty="0">
                <a:latin typeface="Arial" panose="020B0604020202020204" pitchFamily="34" charset="0"/>
                <a:cs typeface="Arial" panose="020B0604020202020204" pitchFamily="34" charset="0"/>
              </a:rPr>
              <a:t>They will be armed, possibly in heavy equipment. They will be direct (even yelling or shouting) and may need to use force for protection. Law enforcement may use pepper spray or tear gas to control the situation. </a:t>
            </a:r>
          </a:p>
          <a:p>
            <a:endParaRPr lang="en-US" dirty="0">
              <a:latin typeface="Arial" panose="020B0604020202020204" pitchFamily="34" charset="0"/>
              <a:cs typeface="Arial" panose="020B0604020202020204" pitchFamily="34" charset="0"/>
            </a:endParaRPr>
          </a:p>
          <a:p>
            <a:pPr marL="170181" indent="-170181">
              <a:buFont typeface="Wingdings" panose="05000000000000000000" pitchFamily="2" charset="2"/>
              <a:buChar char="§"/>
            </a:pPr>
            <a:r>
              <a:rPr lang="en-US" dirty="0">
                <a:latin typeface="Arial" panose="020B0604020202020204" pitchFamily="34" charset="0"/>
                <a:cs typeface="Arial" panose="020B0604020202020204" pitchFamily="34" charset="0"/>
              </a:rPr>
              <a:t>Do not ask for help or interfere in what they are doing. Their focus and primary goal is to stop the shooter and you don’t want to slow down their efforts. </a:t>
            </a:r>
          </a:p>
          <a:p>
            <a:pPr marL="170181" indent="-170181">
              <a:buFont typeface="Wingdings" panose="05000000000000000000" pitchFamily="2" charset="2"/>
              <a:buChar char="§"/>
            </a:pPr>
            <a:r>
              <a:rPr lang="en-US" dirty="0">
                <a:latin typeface="Arial" panose="020B0604020202020204" pitchFamily="34" charset="0"/>
                <a:cs typeface="Arial" panose="020B0604020202020204" pitchFamily="34" charset="0"/>
              </a:rPr>
              <a:t>Remain calm, avoid quick movements and follow directions from authorities.</a:t>
            </a:r>
          </a:p>
          <a:p>
            <a:pPr marL="170181" indent="-170181">
              <a:buFont typeface="Wingdings" panose="05000000000000000000" pitchFamily="2" charset="2"/>
              <a:buChar char="§"/>
            </a:pPr>
            <a:r>
              <a:rPr lang="en-US" dirty="0">
                <a:latin typeface="Arial" panose="020B0604020202020204" pitchFamily="34" charset="0"/>
                <a:cs typeface="Arial" panose="020B0604020202020204" pitchFamily="34" charset="0"/>
              </a:rPr>
              <a:t>If evacuating, keep your hands visible or above your head to show that you are NOT a threat. </a:t>
            </a:r>
          </a:p>
          <a:p>
            <a:pPr marL="170181" indent="-170181" defTabSz="907633">
              <a:buFont typeface="Wingdings" panose="05000000000000000000" pitchFamily="2" charset="2"/>
              <a:buChar char="§"/>
            </a:pPr>
            <a:r>
              <a:rPr lang="en-US" dirty="0">
                <a:latin typeface="Arial" panose="020B0604020202020204" pitchFamily="34" charset="0"/>
                <a:cs typeface="Arial" panose="020B0604020202020204" pitchFamily="34" charset="0"/>
              </a:rPr>
              <a:t>When asked, you may be able to assist first responders by determining who is missing and helping to account for anyone who was not evacuated.</a:t>
            </a:r>
          </a:p>
          <a:p>
            <a:pPr marL="170181" indent="-170181">
              <a:buFont typeface="Wingdings" panose="05000000000000000000" pitchFamily="2" charset="2"/>
              <a:buChar char="§"/>
            </a:pP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Remember this is an active crime scene.</a:t>
            </a:r>
          </a:p>
          <a:p>
            <a:endParaRPr lang="en-US" dirty="0">
              <a:latin typeface="Arial" panose="020B0604020202020204" pitchFamily="34" charset="0"/>
              <a:cs typeface="Arial" panose="020B0604020202020204" pitchFamily="34" charset="0"/>
            </a:endParaRPr>
          </a:p>
          <a:p>
            <a:pPr marL="170181" indent="-170181">
              <a:buFont typeface="Wingdings" panose="05000000000000000000" pitchFamily="2" charset="2"/>
              <a:buChar char="§"/>
            </a:pPr>
            <a:r>
              <a:rPr lang="en-US" dirty="0">
                <a:latin typeface="Arial" panose="020B0604020202020204" pitchFamily="34" charset="0"/>
                <a:cs typeface="Arial" panose="020B0604020202020204" pitchFamily="34" charset="0"/>
              </a:rPr>
              <a:t>Do </a:t>
            </a:r>
            <a:r>
              <a:rPr lang="en-US" dirty="0" smtClean="0">
                <a:latin typeface="Arial" panose="020B0604020202020204" pitchFamily="34" charset="0"/>
                <a:cs typeface="Arial" panose="020B0604020202020204" pitchFamily="34" charset="0"/>
              </a:rPr>
              <a:t>not touch </a:t>
            </a:r>
            <a:r>
              <a:rPr lang="en-US" dirty="0">
                <a:latin typeface="Arial" panose="020B0604020202020204" pitchFamily="34" charset="0"/>
                <a:cs typeface="Arial" panose="020B0604020202020204" pitchFamily="34" charset="0"/>
              </a:rPr>
              <a:t>anything unless it involves helping the wounded.</a:t>
            </a:r>
          </a:p>
          <a:p>
            <a:pPr marL="170181" indent="-170181">
              <a:buFont typeface="Wingdings" panose="05000000000000000000" pitchFamily="2" charset="2"/>
              <a:buChar char="§"/>
            </a:pPr>
            <a:r>
              <a:rPr lang="en-US" dirty="0">
                <a:latin typeface="Arial" panose="020B0604020202020204" pitchFamily="34" charset="0"/>
                <a:cs typeface="Arial" panose="020B0604020202020204" pitchFamily="34" charset="0"/>
              </a:rPr>
              <a:t>Once the shooter is no longer a threat, you will likely be held for questioning, do not leave until authorities have instructed you to do so. </a:t>
            </a: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508F408B-8326-45D9-BA04-DFA456594783}" type="slidenum">
              <a:rPr lang="en-US" smtClean="0"/>
              <a:pPr>
                <a:defRPr/>
              </a:pPr>
              <a:t>23</a:t>
            </a:fld>
            <a:endParaRPr lang="en-US" dirty="0"/>
          </a:p>
        </p:txBody>
      </p:sp>
    </p:spTree>
    <p:extLst>
      <p:ext uri="{BB962C8B-B14F-4D97-AF65-F5344CB8AC3E}">
        <p14:creationId xmlns:p14="http://schemas.microsoft.com/office/powerpoint/2010/main" val="10267282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When the event is over, the physical and psychological affects linger and can be devastating. It is important to seek help for anyone affected by such events. </a:t>
            </a:r>
          </a:p>
          <a:p>
            <a:r>
              <a:rPr lang="en-US" dirty="0">
                <a:latin typeface="Arial" panose="020B0604020202020204" pitchFamily="34" charset="0"/>
                <a:cs typeface="Arial" panose="020B0604020202020204" pitchFamily="34" charset="0"/>
              </a:rPr>
              <a:t> </a:t>
            </a:r>
          </a:p>
          <a:p>
            <a:r>
              <a:rPr lang="en-US" b="1" dirty="0">
                <a:latin typeface="Arial" panose="020B0604020202020204" pitchFamily="34" charset="0"/>
                <a:cs typeface="Arial" panose="020B0604020202020204" pitchFamily="34" charset="0"/>
              </a:rPr>
              <a:t>ASK: </a:t>
            </a:r>
            <a:r>
              <a:rPr lang="en-US" dirty="0">
                <a:latin typeface="Arial" panose="020B0604020202020204" pitchFamily="34" charset="0"/>
                <a:cs typeface="Arial" panose="020B0604020202020204" pitchFamily="34" charset="0"/>
              </a:rPr>
              <a:t>How might you tell if someone is having trouble coping with the effects of an active shooter event? </a:t>
            </a:r>
          </a:p>
          <a:p>
            <a:r>
              <a:rPr lang="en-US" b="1" i="1" dirty="0">
                <a:latin typeface="Arial" panose="020B0604020202020204" pitchFamily="34" charset="0"/>
                <a:cs typeface="Arial" panose="020B0604020202020204" pitchFamily="34" charset="0"/>
              </a:rPr>
              <a:t>[Speaker Note:</a:t>
            </a:r>
            <a:r>
              <a:rPr lang="en-US" b="1" dirty="0">
                <a:latin typeface="Arial" panose="020B0604020202020204" pitchFamily="34" charset="0"/>
                <a:cs typeface="Arial" panose="020B0604020202020204" pitchFamily="34" charset="0"/>
              </a:rPr>
              <a:t> </a:t>
            </a:r>
            <a:r>
              <a:rPr lang="en-US" b="1" i="1" dirty="0">
                <a:latin typeface="Arial" panose="020B0604020202020204" pitchFamily="34" charset="0"/>
                <a:cs typeface="Arial" panose="020B0604020202020204" pitchFamily="34" charset="0"/>
              </a:rPr>
              <a:t>Give opportunity for answer/discussion. If not mentioned, provide the following response]</a:t>
            </a:r>
            <a:r>
              <a:rPr lang="en-US" dirty="0">
                <a:latin typeface="Arial" panose="020B0604020202020204" pitchFamily="34" charset="0"/>
                <a:cs typeface="Arial" panose="020B0604020202020204" pitchFamily="34" charset="0"/>
              </a:rPr>
              <a:t>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Here are some examples of what to look for:</a:t>
            </a:r>
            <a:endParaRPr lang="en-US" b="1" dirty="0">
              <a:latin typeface="Arial" panose="020B0604020202020204" pitchFamily="34" charset="0"/>
              <a:cs typeface="Arial" panose="020B0604020202020204" pitchFamily="34" charset="0"/>
            </a:endParaRPr>
          </a:p>
          <a:p>
            <a:pPr marL="170181" indent="-170181">
              <a:buFont typeface="Wingdings" panose="05000000000000000000" pitchFamily="2" charset="2"/>
              <a:buChar char="§"/>
            </a:pPr>
            <a:r>
              <a:rPr lang="en-US" dirty="0">
                <a:latin typeface="Arial" panose="020B0604020202020204" pitchFamily="34" charset="0"/>
                <a:cs typeface="Arial" panose="020B0604020202020204" pitchFamily="34" charset="0"/>
              </a:rPr>
              <a:t>Disoriented</a:t>
            </a:r>
          </a:p>
          <a:p>
            <a:pPr marL="170181" indent="-170181">
              <a:buFont typeface="Wingdings" panose="05000000000000000000" pitchFamily="2" charset="2"/>
              <a:buChar char="§"/>
            </a:pPr>
            <a:r>
              <a:rPr lang="en-US" dirty="0">
                <a:latin typeface="Arial" panose="020B0604020202020204" pitchFamily="34" charset="0"/>
                <a:cs typeface="Arial" panose="020B0604020202020204" pitchFamily="34" charset="0"/>
              </a:rPr>
              <a:t>Panicky</a:t>
            </a:r>
          </a:p>
          <a:p>
            <a:pPr marL="170181" indent="-170181">
              <a:buFont typeface="Wingdings" panose="05000000000000000000" pitchFamily="2" charset="2"/>
              <a:buChar char="§"/>
            </a:pPr>
            <a:r>
              <a:rPr lang="en-US" dirty="0">
                <a:latin typeface="Arial" panose="020B0604020202020204" pitchFamily="34" charset="0"/>
                <a:cs typeface="Arial" panose="020B0604020202020204" pitchFamily="34" charset="0"/>
              </a:rPr>
              <a:t>Angry</a:t>
            </a:r>
          </a:p>
          <a:p>
            <a:pPr marL="170181" indent="-170181">
              <a:buFont typeface="Wingdings" panose="05000000000000000000" pitchFamily="2" charset="2"/>
              <a:buChar char="§"/>
            </a:pPr>
            <a:r>
              <a:rPr lang="en-US" dirty="0">
                <a:latin typeface="Arial" panose="020B0604020202020204" pitchFamily="34" charset="0"/>
                <a:cs typeface="Arial" panose="020B0604020202020204" pitchFamily="34" charset="0"/>
              </a:rPr>
              <a:t>Withdrawn</a:t>
            </a:r>
          </a:p>
          <a:p>
            <a:pPr marL="170181" indent="-170181">
              <a:buFont typeface="Wingdings" panose="05000000000000000000" pitchFamily="2" charset="2"/>
              <a:buChar char="§"/>
            </a:pPr>
            <a:r>
              <a:rPr lang="en-US" dirty="0">
                <a:latin typeface="Arial" panose="020B0604020202020204" pitchFamily="34" charset="0"/>
                <a:cs typeface="Arial" panose="020B0604020202020204" pitchFamily="34" charset="0"/>
              </a:rPr>
              <a:t>Worried</a:t>
            </a: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508F408B-8326-45D9-BA04-DFA456594783}" type="slidenum">
              <a:rPr lang="en-US" smtClean="0"/>
              <a:pPr>
                <a:defRPr/>
              </a:pPr>
              <a:t>24</a:t>
            </a:fld>
            <a:endParaRPr lang="en-US" dirty="0"/>
          </a:p>
        </p:txBody>
      </p:sp>
    </p:spTree>
    <p:extLst>
      <p:ext uri="{BB962C8B-B14F-4D97-AF65-F5344CB8AC3E}">
        <p14:creationId xmlns:p14="http://schemas.microsoft.com/office/powerpoint/2010/main" val="21604646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Arial" panose="020B0604020202020204" pitchFamily="34" charset="0"/>
                <a:cs typeface="Arial" panose="020B0604020202020204" pitchFamily="34" charset="0"/>
              </a:rPr>
              <a:t>REQUIRES CUSTOMIZATION</a:t>
            </a: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 </a:t>
            </a:r>
          </a:p>
          <a:p>
            <a:r>
              <a:rPr lang="en-US" dirty="0">
                <a:latin typeface="Arial" panose="020B0604020202020204" pitchFamily="34" charset="0"/>
                <a:cs typeface="Arial" panose="020B0604020202020204" pitchFamily="34" charset="0"/>
              </a:rPr>
              <a:t>If you encounter someone displaying the signs of emotional distress:</a:t>
            </a:r>
          </a:p>
          <a:p>
            <a:endParaRPr lang="en-US" dirty="0">
              <a:latin typeface="Arial" panose="020B0604020202020204" pitchFamily="34" charset="0"/>
              <a:cs typeface="Arial" panose="020B0604020202020204" pitchFamily="34" charset="0"/>
            </a:endParaRPr>
          </a:p>
          <a:p>
            <a:pPr marL="170181" indent="-170181">
              <a:buFont typeface="Wingdings" panose="05000000000000000000" pitchFamily="2" charset="2"/>
              <a:buChar char="§"/>
            </a:pPr>
            <a:r>
              <a:rPr lang="en-US" dirty="0">
                <a:latin typeface="Arial" panose="020B0604020202020204" pitchFamily="34" charset="0"/>
                <a:cs typeface="Arial" panose="020B0604020202020204" pitchFamily="34" charset="0"/>
              </a:rPr>
              <a:t>Speak in a calm and slow manner.</a:t>
            </a:r>
          </a:p>
          <a:p>
            <a:pPr marL="170181" indent="-170181" defTabSz="907633">
              <a:buFont typeface="Wingdings" panose="05000000000000000000" pitchFamily="2" charset="2"/>
              <a:buChar char="§"/>
              <a:defRPr/>
            </a:pPr>
            <a:r>
              <a:rPr lang="en-US" dirty="0">
                <a:latin typeface="Arial" panose="020B0604020202020204" pitchFamily="34" charset="0"/>
                <a:cs typeface="Arial" panose="020B0604020202020204" pitchFamily="34" charset="0"/>
              </a:rPr>
              <a:t>Be sure to listen and be kind. </a:t>
            </a:r>
          </a:p>
          <a:p>
            <a:pPr marL="170181" indent="-170181">
              <a:buFont typeface="Wingdings" panose="05000000000000000000" pitchFamily="2" charset="2"/>
              <a:buChar char="§"/>
            </a:pPr>
            <a:r>
              <a:rPr lang="en-US" dirty="0">
                <a:latin typeface="Arial" panose="020B0604020202020204" pitchFamily="34" charset="0"/>
                <a:cs typeface="Arial" panose="020B0604020202020204" pitchFamily="34" charset="0"/>
              </a:rPr>
              <a:t>Provide comfort and information that may help survivors cope with the impact of the event.</a:t>
            </a:r>
          </a:p>
          <a:p>
            <a:pPr marL="170181" indent="-170181">
              <a:buFont typeface="Wingdings" panose="05000000000000000000" pitchFamily="2" charset="2"/>
              <a:buChar char="§"/>
            </a:pPr>
            <a:r>
              <a:rPr lang="en-US" dirty="0">
                <a:latin typeface="Arial" panose="020B0604020202020204" pitchFamily="34" charset="0"/>
                <a:cs typeface="Arial" panose="020B0604020202020204" pitchFamily="34" charset="0"/>
              </a:rPr>
              <a:t>Provide realistic assurance, as well as accurate and timely information.</a:t>
            </a:r>
          </a:p>
          <a:p>
            <a:pPr marL="170181" indent="-170181">
              <a:buFont typeface="Wingdings" panose="05000000000000000000" pitchFamily="2" charset="2"/>
              <a:buChar char="§"/>
            </a:pPr>
            <a:r>
              <a:rPr lang="en-US" dirty="0">
                <a:latin typeface="Arial" panose="020B0604020202020204" pitchFamily="34" charset="0"/>
                <a:cs typeface="Arial" panose="020B0604020202020204" pitchFamily="34" charset="0"/>
              </a:rPr>
              <a:t>As soon as possible, connect them with social support networks and professional help.</a:t>
            </a:r>
          </a:p>
          <a:p>
            <a:r>
              <a:rPr lang="en-US" dirty="0">
                <a:latin typeface="Arial" panose="020B0604020202020204" pitchFamily="34" charset="0"/>
                <a:cs typeface="Arial" panose="020B0604020202020204" pitchFamily="34" charset="0"/>
              </a:rPr>
              <a:t> </a:t>
            </a:r>
          </a:p>
          <a:p>
            <a:r>
              <a:rPr lang="en-US" b="1" dirty="0">
                <a:latin typeface="Arial" panose="020B0604020202020204" pitchFamily="34" charset="0"/>
                <a:cs typeface="Arial" panose="020B0604020202020204" pitchFamily="34" charset="0"/>
              </a:rPr>
              <a:t>[</a:t>
            </a:r>
            <a:r>
              <a:rPr lang="en-US" b="1" i="1" dirty="0">
                <a:latin typeface="Arial" panose="020B0604020202020204" pitchFamily="34" charset="0"/>
                <a:cs typeface="Arial" panose="020B0604020202020204" pitchFamily="34" charset="0"/>
              </a:rPr>
              <a:t>Speaker Note:</a:t>
            </a:r>
            <a:r>
              <a:rPr lang="en-US" b="1" dirty="0">
                <a:latin typeface="Arial" panose="020B0604020202020204" pitchFamily="34" charset="0"/>
                <a:cs typeface="Arial" panose="020B0604020202020204" pitchFamily="34" charset="0"/>
              </a:rPr>
              <a:t> </a:t>
            </a:r>
            <a:r>
              <a:rPr lang="en-US" b="1" i="1" dirty="0">
                <a:latin typeface="Arial" panose="020B0604020202020204" pitchFamily="34" charset="0"/>
                <a:cs typeface="Arial" panose="020B0604020202020204" pitchFamily="34" charset="0"/>
              </a:rPr>
              <a:t>Insert contact information for Employee Assistance Programs, crisis hotlines, and/or any supported/approved mental health providers and insurance information.]</a:t>
            </a: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508F408B-8326-45D9-BA04-DFA456594783}" type="slidenum">
              <a:rPr lang="en-US" smtClean="0"/>
              <a:pPr>
                <a:defRPr/>
              </a:pPr>
              <a:t>25</a:t>
            </a:fld>
            <a:endParaRPr lang="en-US" dirty="0"/>
          </a:p>
        </p:txBody>
      </p:sp>
    </p:spTree>
    <p:extLst>
      <p:ext uri="{BB962C8B-B14F-4D97-AF65-F5344CB8AC3E}">
        <p14:creationId xmlns:p14="http://schemas.microsoft.com/office/powerpoint/2010/main" val="7232111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Today we have discussed ways for you to prepare for, react to, and recover from an active shooter event. You can potentially save lives by being aware of how to prevent an incident and react if one does occur. </a:t>
            </a:r>
          </a:p>
          <a:p>
            <a:r>
              <a:rPr lang="en-US" dirty="0">
                <a:latin typeface="Arial" panose="020B0604020202020204" pitchFamily="34" charset="0"/>
                <a:cs typeface="Arial" panose="020B0604020202020204" pitchFamily="34" charset="0"/>
              </a:rPr>
              <a:t> </a:t>
            </a:r>
          </a:p>
          <a:p>
            <a:pPr marL="170181" indent="-170181">
              <a:buFont typeface="Wingdings" panose="05000000000000000000" pitchFamily="2" charset="2"/>
              <a:buChar char="§"/>
            </a:pPr>
            <a:r>
              <a:rPr lang="en-US" dirty="0">
                <a:latin typeface="Arial" panose="020B0604020202020204" pitchFamily="34" charset="0"/>
                <a:cs typeface="Arial" panose="020B0604020202020204" pitchFamily="34" charset="0"/>
              </a:rPr>
              <a:t>People don’t typically become violent without warning. If you believe someone is exhibiting the warning signs let your manager or supervisor know.</a:t>
            </a:r>
          </a:p>
          <a:p>
            <a:pPr marL="170181" indent="-170181">
              <a:buFont typeface="Wingdings" panose="05000000000000000000" pitchFamily="2" charset="2"/>
              <a:buChar char="§"/>
            </a:pPr>
            <a:r>
              <a:rPr lang="en-US" dirty="0">
                <a:latin typeface="Arial" panose="020B0604020202020204" pitchFamily="34" charset="0"/>
                <a:cs typeface="Arial" panose="020B0604020202020204" pitchFamily="34" charset="0"/>
              </a:rPr>
              <a:t>Always be aware of your surroundings and use your senses to help you recognize danger and overcome fear to make a decision.</a:t>
            </a:r>
          </a:p>
          <a:p>
            <a:pPr marL="170181" indent="-170181">
              <a:buFont typeface="Wingdings" panose="05000000000000000000" pitchFamily="2" charset="2"/>
              <a:buChar char="§"/>
            </a:pPr>
            <a:r>
              <a:rPr lang="en-US" dirty="0">
                <a:latin typeface="Arial" panose="020B0604020202020204" pitchFamily="34" charset="0"/>
                <a:cs typeface="Arial" panose="020B0604020202020204" pitchFamily="34" charset="0"/>
              </a:rPr>
              <a:t>Take the action that is most appropriate for your immediate situation. Don’t stop or wait for others to respond.</a:t>
            </a:r>
          </a:p>
          <a:p>
            <a:pPr marL="170181" indent="-170181">
              <a:buFont typeface="Wingdings" panose="05000000000000000000" pitchFamily="2" charset="2"/>
              <a:buChar char="§"/>
            </a:pPr>
            <a:r>
              <a:rPr lang="en-US" dirty="0">
                <a:latin typeface="Arial" panose="020B0604020202020204" pitchFamily="34" charset="0"/>
                <a:cs typeface="Arial" panose="020B0604020202020204" pitchFamily="34" charset="0"/>
              </a:rPr>
              <a:t>Do not interfere with first responders and be sure to follow instructions. </a:t>
            </a: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924967" rtl="0" eaLnBrk="1" fontAlgn="base" latinLnBrk="0" hangingPunct="1">
              <a:lnSpc>
                <a:spcPct val="100000"/>
              </a:lnSpc>
              <a:spcBef>
                <a:spcPct val="0"/>
              </a:spcBef>
              <a:spcAft>
                <a:spcPct val="0"/>
              </a:spcAft>
              <a:buClrTx/>
              <a:buSzTx/>
              <a:buFontTx/>
              <a:buNone/>
              <a:tabLst/>
              <a:defRPr/>
            </a:pPr>
            <a:fld id="{508F408B-8326-45D9-BA04-DFA456594783}" type="slidenum">
              <a:rPr kumimoji="0" lang="en-US" sz="1200" b="0" i="0" u="none" strike="noStrike" kern="1200" cap="none" spc="0" normalizeH="0" baseline="0" noProof="0" smtClean="0">
                <a:ln>
                  <a:noFill/>
                </a:ln>
                <a:solidFill>
                  <a:prstClr val="black"/>
                </a:solidFill>
                <a:effectLst/>
                <a:uLnTx/>
                <a:uFillTx/>
                <a:latin typeface="Calibri" pitchFamily="34" charset="0"/>
                <a:ea typeface="+mn-ea"/>
                <a:cs typeface="Arial" charset="0"/>
              </a:rPr>
              <a:pPr marL="0" marR="0" lvl="0" indent="0" algn="r" defTabSz="924967" rtl="0" eaLnBrk="1" fontAlgn="base" latinLnBrk="0" hangingPunct="1">
                <a:lnSpc>
                  <a:spcPct val="100000"/>
                </a:lnSpc>
                <a:spcBef>
                  <a:spcPct val="0"/>
                </a:spcBef>
                <a:spcAft>
                  <a:spcPct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alibri" pitchFamily="34" charset="0"/>
              <a:ea typeface="+mn-ea"/>
              <a:cs typeface="Arial" charset="0"/>
            </a:endParaRPr>
          </a:p>
        </p:txBody>
      </p:sp>
    </p:spTree>
    <p:extLst>
      <p:ext uri="{BB962C8B-B14F-4D97-AF65-F5344CB8AC3E}">
        <p14:creationId xmlns:p14="http://schemas.microsoft.com/office/powerpoint/2010/main" val="37240675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Arial" panose="020B0604020202020204" pitchFamily="34" charset="0"/>
                <a:cs typeface="Arial" panose="020B0604020202020204" pitchFamily="34" charset="0"/>
              </a:rPr>
              <a:t>REQUIRES CUSTOMIZATION</a:t>
            </a:r>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a:t>
            </a:r>
            <a:r>
              <a:rPr lang="en-US" b="1" i="1" dirty="0">
                <a:latin typeface="Arial" panose="020B0604020202020204" pitchFamily="34" charset="0"/>
                <a:cs typeface="Arial" panose="020B0604020202020204" pitchFamily="34" charset="0"/>
              </a:rPr>
              <a:t>Speaker Note:</a:t>
            </a:r>
            <a:r>
              <a:rPr lang="en-US" b="1" dirty="0">
                <a:latin typeface="Arial" panose="020B0604020202020204" pitchFamily="34" charset="0"/>
                <a:cs typeface="Arial" panose="020B0604020202020204" pitchFamily="34" charset="0"/>
              </a:rPr>
              <a:t> </a:t>
            </a:r>
            <a:r>
              <a:rPr lang="en-US" b="1" i="1" dirty="0">
                <a:latin typeface="Arial" panose="020B0604020202020204" pitchFamily="34" charset="0"/>
                <a:cs typeface="Arial" panose="020B0604020202020204" pitchFamily="34" charset="0"/>
              </a:rPr>
              <a:t>Use this slide to communicate details of any upcoming active shooter exercises your organization has planned, whether scenario discussions (table-top exercises) or drills, Include information such as date, location, type of exercise, and coordinator’s contact information.]</a:t>
            </a: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508F408B-8326-45D9-BA04-DFA456594783}" type="slidenum">
              <a:rPr lang="en-US" smtClean="0"/>
              <a:pPr>
                <a:defRPr/>
              </a:pPr>
              <a:t>27</a:t>
            </a:fld>
            <a:endParaRPr lang="en-US" dirty="0"/>
          </a:p>
        </p:txBody>
      </p:sp>
    </p:spTree>
    <p:extLst>
      <p:ext uri="{BB962C8B-B14F-4D97-AF65-F5344CB8AC3E}">
        <p14:creationId xmlns:p14="http://schemas.microsoft.com/office/powerpoint/2010/main" val="9109067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55725" y="1135063"/>
            <a:ext cx="4087813" cy="3067050"/>
          </a:xfrm>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If you’d like more information or want to review the references used to develop this course, they can be found using the hyperlinks here.</a:t>
            </a:r>
          </a:p>
          <a:p>
            <a:r>
              <a:rPr lang="en-US" dirty="0">
                <a:latin typeface="Arial" panose="020B0604020202020204" pitchFamily="34" charset="0"/>
                <a:cs typeface="Arial" panose="020B0604020202020204" pitchFamily="34" charset="0"/>
              </a:rPr>
              <a:t> </a:t>
            </a:r>
          </a:p>
          <a:p>
            <a:r>
              <a:rPr lang="en-US" dirty="0">
                <a:latin typeface="Arial" panose="020B0604020202020204" pitchFamily="34" charset="0"/>
                <a:cs typeface="Arial" panose="020B0604020202020204" pitchFamily="34" charset="0"/>
              </a:rPr>
              <a:t> </a:t>
            </a: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508F408B-8326-45D9-BA04-DFA456594783}" type="slidenum">
              <a:rPr lang="en-US">
                <a:solidFill>
                  <a:prstClr val="black"/>
                </a:solidFill>
              </a:rPr>
              <a:pPr>
                <a:defRPr/>
              </a:pPr>
              <a:t>28</a:t>
            </a:fld>
            <a:endParaRPr lang="en-US" dirty="0">
              <a:solidFill>
                <a:prstClr val="black"/>
              </a:solidFill>
            </a:endParaRPr>
          </a:p>
        </p:txBody>
      </p:sp>
    </p:spTree>
    <p:extLst>
      <p:ext uri="{BB962C8B-B14F-4D97-AF65-F5344CB8AC3E}">
        <p14:creationId xmlns:p14="http://schemas.microsoft.com/office/powerpoint/2010/main" val="19441364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7633">
              <a:defRPr/>
            </a:pPr>
            <a:r>
              <a:rPr lang="en-US" dirty="0">
                <a:latin typeface="Arial" panose="020B0604020202020204" pitchFamily="34" charset="0"/>
                <a:cs typeface="Arial" panose="020B0604020202020204" pitchFamily="34" charset="0"/>
              </a:rPr>
              <a:t>We hope you found the information useful and we encourage you to share this knowledge with others. It could mean the difference between life or death.</a:t>
            </a: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508F408B-8326-45D9-BA04-DFA456594783}" type="slidenum">
              <a:rPr lang="en-US" smtClean="0"/>
              <a:pPr>
                <a:defRPr/>
              </a:pPr>
              <a:t>29</a:t>
            </a:fld>
            <a:endParaRPr lang="en-US" dirty="0"/>
          </a:p>
        </p:txBody>
      </p:sp>
    </p:spTree>
    <p:extLst>
      <p:ext uri="{BB962C8B-B14F-4D97-AF65-F5344CB8AC3E}">
        <p14:creationId xmlns:p14="http://schemas.microsoft.com/office/powerpoint/2010/main" val="28364577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Welcome and thank you for attending today’s Active Shooter Training, </a:t>
            </a:r>
            <a:r>
              <a:rPr lang="en-US" dirty="0" smtClean="0">
                <a:latin typeface="Arial" panose="020B0604020202020204" pitchFamily="34" charset="0"/>
                <a:cs typeface="Arial" panose="020B0604020202020204" pitchFamily="34" charset="0"/>
              </a:rPr>
              <a:t>which the American </a:t>
            </a:r>
            <a:r>
              <a:rPr lang="en-US" dirty="0">
                <a:latin typeface="Arial" panose="020B0604020202020204" pitchFamily="34" charset="0"/>
                <a:cs typeface="Arial" panose="020B0604020202020204" pitchFamily="34" charset="0"/>
              </a:rPr>
              <a:t>Red </a:t>
            </a:r>
            <a:r>
              <a:rPr lang="en-US" dirty="0" smtClean="0">
                <a:latin typeface="Arial" panose="020B0604020202020204" pitchFamily="34" charset="0"/>
                <a:cs typeface="Arial" panose="020B0604020202020204" pitchFamily="34" charset="0"/>
              </a:rPr>
              <a:t>Cross has put together based on widely</a:t>
            </a:r>
            <a:r>
              <a:rPr lang="en-US" baseline="0" dirty="0" smtClean="0">
                <a:latin typeface="Arial" panose="020B0604020202020204" pitchFamily="34" charset="0"/>
                <a:cs typeface="Arial" panose="020B0604020202020204" pitchFamily="34" charset="0"/>
              </a:rPr>
              <a:t> accepted best practices supported by the FBI, DHS, and FEMA</a:t>
            </a:r>
            <a:r>
              <a:rPr lang="en-US" dirty="0" smtClean="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 </a:t>
            </a:r>
          </a:p>
          <a:p>
            <a:r>
              <a:rPr lang="en-US" b="1" i="1" dirty="0">
                <a:latin typeface="Arial" panose="020B0604020202020204" pitchFamily="34" charset="0"/>
                <a:cs typeface="Arial" panose="020B0604020202020204" pitchFamily="34" charset="0"/>
              </a:rPr>
              <a:t>[Speaker Note: Introduce yourself. If the audience has individuals from organizations other than your own, give instructions on where to find restrooms, exits, and any other safety/workshop specific information. Then take a few minutes to have each of the participants introduce themselves.]</a:t>
            </a: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508F408B-8326-45D9-BA04-DFA456594783}" type="slidenum">
              <a:rPr lang="en-US" smtClean="0"/>
              <a:pPr>
                <a:defRPr/>
              </a:pPr>
              <a:t>3</a:t>
            </a:fld>
            <a:endParaRPr lang="en-US" dirty="0"/>
          </a:p>
        </p:txBody>
      </p:sp>
    </p:spTree>
    <p:extLst>
      <p:ext uri="{BB962C8B-B14F-4D97-AF65-F5344CB8AC3E}">
        <p14:creationId xmlns:p14="http://schemas.microsoft.com/office/powerpoint/2010/main" val="42393118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7633">
              <a:defRPr/>
            </a:pPr>
            <a:r>
              <a:rPr lang="en-US" dirty="0">
                <a:latin typeface="Arial" panose="020B0604020202020204" pitchFamily="34" charset="0"/>
                <a:cs typeface="Arial" panose="020B0604020202020204" pitchFamily="34" charset="0"/>
              </a:rPr>
              <a:t>Our primary focus today will be on helping you to prepare for an active shooter event and providing you with the tools to respond and recover.</a:t>
            </a: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508F408B-8326-45D9-BA04-DFA456594783}" type="slidenum">
              <a:rPr lang="en-US" smtClean="0"/>
              <a:pPr>
                <a:defRPr/>
              </a:pPr>
              <a:t>4</a:t>
            </a:fld>
            <a:endParaRPr lang="en-US" dirty="0"/>
          </a:p>
        </p:txBody>
      </p:sp>
    </p:spTree>
    <p:extLst>
      <p:ext uri="{BB962C8B-B14F-4D97-AF65-F5344CB8AC3E}">
        <p14:creationId xmlns:p14="http://schemas.microsoft.com/office/powerpoint/2010/main" val="33307399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Everyone should be ready for the possibility of an active shooter event. FBI statistics tell us why. </a:t>
            </a:r>
          </a:p>
          <a:p>
            <a:r>
              <a:rPr lang="en-US" dirty="0">
                <a:latin typeface="Arial" panose="020B0604020202020204" pitchFamily="34" charset="0"/>
                <a:cs typeface="Arial" panose="020B0604020202020204" pitchFamily="34" charset="0"/>
              </a:rPr>
              <a:t> </a:t>
            </a:r>
          </a:p>
          <a:p>
            <a:r>
              <a:rPr lang="en-US" dirty="0">
                <a:latin typeface="Arial" panose="020B0604020202020204" pitchFamily="34" charset="0"/>
                <a:cs typeface="Arial" panose="020B0604020202020204" pitchFamily="34" charset="0"/>
              </a:rPr>
              <a:t>Shootings have taken place in offices, schools, shopping centers, government buildings, theaters, places of worship, and on city streets. Anywhere people gather is a potential target for an active shooter.</a:t>
            </a: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508F408B-8326-45D9-BA04-DFA456594783}" type="slidenum">
              <a:rPr lang="en-US" smtClean="0"/>
              <a:pPr>
                <a:defRPr/>
              </a:pPr>
              <a:t>5</a:t>
            </a:fld>
            <a:endParaRPr lang="en-US" dirty="0"/>
          </a:p>
        </p:txBody>
      </p:sp>
    </p:spTree>
    <p:extLst>
      <p:ext uri="{BB962C8B-B14F-4D97-AF65-F5344CB8AC3E}">
        <p14:creationId xmlns:p14="http://schemas.microsoft.com/office/powerpoint/2010/main" val="42756712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Over the last three years, an active shooter incident has occurred every 2 to 3 weeks in the United States. </a:t>
            </a:r>
          </a:p>
          <a:p>
            <a:r>
              <a:rPr lang="en-US" dirty="0">
                <a:latin typeface="Arial" panose="020B0604020202020204" pitchFamily="34" charset="0"/>
                <a:cs typeface="Arial" panose="020B0604020202020204" pitchFamily="34" charset="0"/>
              </a:rPr>
              <a:t> </a:t>
            </a: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508F408B-8326-45D9-BA04-DFA456594783}" type="slidenum">
              <a:rPr lang="en-US" smtClean="0"/>
              <a:pPr>
                <a:defRPr/>
              </a:pPr>
              <a:t>6</a:t>
            </a:fld>
            <a:endParaRPr lang="en-US" dirty="0"/>
          </a:p>
        </p:txBody>
      </p:sp>
    </p:spTree>
    <p:extLst>
      <p:ext uri="{BB962C8B-B14F-4D97-AF65-F5344CB8AC3E}">
        <p14:creationId xmlns:p14="http://schemas.microsoft.com/office/powerpoint/2010/main" val="35957115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7633">
              <a:defRPr/>
            </a:pPr>
            <a:r>
              <a:rPr lang="en-US" dirty="0">
                <a:latin typeface="Arial" panose="020B0604020202020204" pitchFamily="34" charset="0"/>
                <a:cs typeface="Arial" panose="020B0604020202020204" pitchFamily="34" charset="0"/>
              </a:rPr>
              <a:t>Active shooter events are unpredictable, evolve quickly, and are usually over in 5 minutes or less. </a:t>
            </a: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508F408B-8326-45D9-BA04-DFA456594783}" type="slidenum">
              <a:rPr lang="en-US" smtClean="0"/>
              <a:pPr>
                <a:defRPr/>
              </a:pPr>
              <a:t>7</a:t>
            </a:fld>
            <a:endParaRPr lang="en-US" dirty="0"/>
          </a:p>
        </p:txBody>
      </p:sp>
    </p:spTree>
    <p:extLst>
      <p:ext uri="{BB962C8B-B14F-4D97-AF65-F5344CB8AC3E}">
        <p14:creationId xmlns:p14="http://schemas.microsoft.com/office/powerpoint/2010/main" val="13643356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7633">
              <a:defRPr/>
            </a:pPr>
            <a:r>
              <a:rPr lang="en-US" dirty="0">
                <a:latin typeface="Arial" panose="020B0604020202020204" pitchFamily="34" charset="0"/>
                <a:cs typeface="Arial" panose="020B0604020202020204" pitchFamily="34" charset="0"/>
              </a:rPr>
              <a:t>More than 1,270 people have been killed or wounded in 200 active shooter incidents from 2000-2015.</a:t>
            </a: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508F408B-8326-45D9-BA04-DFA456594783}" type="slidenum">
              <a:rPr lang="en-US" smtClean="0"/>
              <a:pPr>
                <a:defRPr/>
              </a:pPr>
              <a:t>8</a:t>
            </a:fld>
            <a:endParaRPr lang="en-US" dirty="0"/>
          </a:p>
        </p:txBody>
      </p:sp>
    </p:spTree>
    <p:extLst>
      <p:ext uri="{BB962C8B-B14F-4D97-AF65-F5344CB8AC3E}">
        <p14:creationId xmlns:p14="http://schemas.microsoft.com/office/powerpoint/2010/main" val="33824403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7633">
              <a:defRPr/>
            </a:pPr>
            <a:r>
              <a:rPr lang="en-US" b="1" i="1" dirty="0">
                <a:latin typeface="Arial" panose="020B0604020202020204" pitchFamily="34" charset="0"/>
                <a:cs typeface="Arial" panose="020B0604020202020204" pitchFamily="34" charset="0"/>
              </a:rPr>
              <a:t>[Speaker Note: Use this slide only if your organization does NOT have an EAP.] </a:t>
            </a: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You have the chance to save lives by understanding what to look for and what to do. Our goal is to create an Emergency Action Plan, or EAP, that includes information specific to our organization (such as contact numbers, evacuation procedures, and considerations for individuals with disabilities and others with functional and/or access needs) as well as scenario specific guidance, including active shooter.</a:t>
            </a:r>
          </a:p>
          <a:p>
            <a:r>
              <a:rPr lang="en-US" dirty="0">
                <a:latin typeface="Arial" panose="020B0604020202020204" pitchFamily="34" charset="0"/>
                <a:cs typeface="Arial" panose="020B0604020202020204" pitchFamily="34" charset="0"/>
              </a:rPr>
              <a:t> </a:t>
            </a:r>
          </a:p>
          <a:p>
            <a:r>
              <a:rPr lang="en-US" dirty="0">
                <a:latin typeface="Arial" panose="020B0604020202020204" pitchFamily="34" charset="0"/>
                <a:cs typeface="Arial" panose="020B0604020202020204" pitchFamily="34" charset="0"/>
              </a:rPr>
              <a:t>The active shooter guidance that you see on the slide is what we will cover today.</a:t>
            </a:r>
          </a:p>
          <a:p>
            <a:r>
              <a:rPr lang="en-US" dirty="0">
                <a:latin typeface="Arial" panose="020B0604020202020204" pitchFamily="34" charset="0"/>
                <a:cs typeface="Arial" panose="020B0604020202020204" pitchFamily="34" charset="0"/>
              </a:rPr>
              <a:t> </a:t>
            </a:r>
          </a:p>
          <a:p>
            <a:r>
              <a:rPr lang="en-US" b="1" i="1" dirty="0">
                <a:latin typeface="Arial" panose="020B0604020202020204" pitchFamily="34" charset="0"/>
                <a:cs typeface="Arial" panose="020B0604020202020204" pitchFamily="34" charset="0"/>
              </a:rPr>
              <a:t>[Speaker Note: Let participants know how the organization plans to address the gap.]</a:t>
            </a:r>
            <a:r>
              <a:rPr lang="en-US" b="1" dirty="0">
                <a:latin typeface="Arial" panose="020B0604020202020204" pitchFamily="34" charset="0"/>
                <a:cs typeface="Arial" panose="020B0604020202020204" pitchFamily="34" charset="0"/>
              </a:rPr>
              <a:t> </a:t>
            </a:r>
          </a:p>
          <a:p>
            <a:endParaRPr lang="en-US"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508F408B-8326-45D9-BA04-DFA456594783}" type="slidenum">
              <a:rPr lang="en-US" smtClean="0"/>
              <a:pPr>
                <a:defRPr/>
              </a:pPr>
              <a:t>9</a:t>
            </a:fld>
            <a:endParaRPr lang="en-US" dirty="0"/>
          </a:p>
        </p:txBody>
      </p:sp>
    </p:spTree>
    <p:extLst>
      <p:ext uri="{BB962C8B-B14F-4D97-AF65-F5344CB8AC3E}">
        <p14:creationId xmlns:p14="http://schemas.microsoft.com/office/powerpoint/2010/main" val="5715225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2.xml"/><Relationship Id="rId1" Type="http://schemas.openxmlformats.org/officeDocument/2006/relationships/tags" Target="../tags/tag6.xml"/><Relationship Id="rId4"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7.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8.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4082550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6" name="Text Placeholder 8"/>
          <p:cNvSpPr>
            <a:spLocks noGrp="1"/>
          </p:cNvSpPr>
          <p:nvPr>
            <p:ph type="body" sz="quarter" idx="12"/>
          </p:nvPr>
        </p:nvSpPr>
        <p:spPr>
          <a:xfrm>
            <a:off x="457201" y="1219200"/>
            <a:ext cx="8272643" cy="4462463"/>
          </a:xfrm>
          <a:prstGeom prst="rect">
            <a:avLst/>
          </a:prstGeom>
        </p:spPr>
        <p:txBody>
          <a:bodyPr/>
          <a:lstStyle>
            <a:lvl1pPr>
              <a:buClr>
                <a:schemeClr val="accent1"/>
              </a:buClr>
              <a:defRPr sz="2800">
                <a:solidFill>
                  <a:srgbClr val="6D6E70"/>
                </a:solidFill>
                <a:latin typeface="Arial" panose="020B0604020202020204" pitchFamily="34" charset="0"/>
                <a:cs typeface="Arial" panose="020B0604020202020204" pitchFamily="34" charset="0"/>
              </a:defRPr>
            </a:lvl1pPr>
            <a:lvl2pPr>
              <a:buClr>
                <a:schemeClr val="accent1"/>
              </a:buClr>
              <a:defRPr>
                <a:solidFill>
                  <a:srgbClr val="6D6E70"/>
                </a:solidFill>
                <a:latin typeface="Arial" panose="020B0604020202020204" pitchFamily="34" charset="0"/>
                <a:cs typeface="Arial" panose="020B0604020202020204" pitchFamily="34" charset="0"/>
              </a:defRPr>
            </a:lvl2pPr>
            <a:lvl3pPr>
              <a:buClr>
                <a:schemeClr val="accent1"/>
              </a:buClr>
              <a:defRPr sz="2200">
                <a:solidFill>
                  <a:srgbClr val="6D6E70"/>
                </a:solidFill>
                <a:latin typeface="Arial" panose="020B0604020202020204" pitchFamily="34" charset="0"/>
                <a:cs typeface="Arial" panose="020B0604020202020204" pitchFamily="34" charset="0"/>
              </a:defRPr>
            </a:lvl3pPr>
            <a:lvl4pPr>
              <a:buClr>
                <a:schemeClr val="accent1"/>
              </a:buClr>
              <a:defRPr>
                <a:solidFill>
                  <a:srgbClr val="6D6E70"/>
                </a:solidFill>
                <a:latin typeface="Arial" panose="020B0604020202020204" pitchFamily="34" charset="0"/>
                <a:cs typeface="Arial" panose="020B0604020202020204" pitchFamily="34" charset="0"/>
              </a:defRPr>
            </a:lvl4pPr>
            <a:lvl5pPr>
              <a:buClr>
                <a:schemeClr val="accent1"/>
              </a:buClr>
              <a:defRPr sz="1800">
                <a:solidFill>
                  <a:srgbClr val="6D6E70"/>
                </a:solidFill>
                <a:latin typeface="Arial" panose="020B0604020202020204" pitchFamily="34" charset="0"/>
                <a:cs typeface="Arial" panose="020B0604020202020204" pitchFamily="34" charset="0"/>
              </a:defRPr>
            </a:lvl5pPr>
          </a:lstStyle>
          <a:p>
            <a:pPr lvl="0"/>
            <a:r>
              <a:rPr lang="en-US" dirty="0"/>
              <a:t>Click to edit Master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1"/>
          <p:cNvSpPr>
            <a:spLocks noGrp="1"/>
          </p:cNvSpPr>
          <p:nvPr>
            <p:ph type="title"/>
          </p:nvPr>
        </p:nvSpPr>
        <p:spPr>
          <a:xfrm>
            <a:off x="457201" y="1"/>
            <a:ext cx="8272644" cy="1219200"/>
          </a:xfrm>
          <a:prstGeom prst="rect">
            <a:avLst/>
          </a:prstGeom>
        </p:spPr>
        <p:txBody>
          <a:bodyPr anchor="ctr">
            <a:noAutofit/>
          </a:bodyPr>
          <a:lstStyle>
            <a:lvl1pPr algn="ctr">
              <a:defRPr sz="4400" b="1" cap="none">
                <a:solidFill>
                  <a:schemeClr val="accent1"/>
                </a:solidFill>
                <a:latin typeface="+mn-lt"/>
              </a:defRPr>
            </a:lvl1pPr>
          </a:lstStyle>
          <a:p>
            <a:r>
              <a:rPr lang="en-US" dirty="0"/>
              <a:t>Click to edit Master title style</a:t>
            </a:r>
          </a:p>
        </p:txBody>
      </p:sp>
    </p:spTree>
    <p:custDataLst>
      <p:tags r:id="rId1"/>
    </p:custDataLst>
    <p:extLst>
      <p:ext uri="{BB962C8B-B14F-4D97-AF65-F5344CB8AC3E}">
        <p14:creationId xmlns:p14="http://schemas.microsoft.com/office/powerpoint/2010/main" val="40760869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9" descr="Note_card_darker.pn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465263" y="1320800"/>
            <a:ext cx="6137275" cy="3725863"/>
          </a:xfrm>
          <a:prstGeom prst="rect">
            <a:avLst/>
          </a:prstGeom>
          <a:noFill/>
          <a:ln w="9525">
            <a:noFill/>
            <a:miter lim="800000"/>
            <a:headEnd/>
            <a:tailEnd/>
          </a:ln>
        </p:spPr>
      </p:pic>
      <p:pic>
        <p:nvPicPr>
          <p:cNvPr id="5" name="Picture 11" descr="ARC_Logo_Bttn.png"/>
          <p:cNvPicPr>
            <a:picLocks noChangeAspect="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3663950" y="428625"/>
            <a:ext cx="1733550" cy="1736725"/>
          </a:xfrm>
          <a:prstGeom prst="rect">
            <a:avLst/>
          </a:prstGeom>
          <a:noFill/>
          <a:ln w="9525">
            <a:noFill/>
            <a:miter lim="800000"/>
            <a:headEnd/>
            <a:tailEnd/>
          </a:ln>
        </p:spPr>
      </p:pic>
      <p:sp>
        <p:nvSpPr>
          <p:cNvPr id="6" name="Text Placeholder 3"/>
          <p:cNvSpPr>
            <a:spLocks noGrp="1"/>
          </p:cNvSpPr>
          <p:nvPr>
            <p:ph type="body" sz="quarter" idx="10" hasCustomPrompt="1"/>
          </p:nvPr>
        </p:nvSpPr>
        <p:spPr>
          <a:xfrm>
            <a:off x="1752600" y="2165350"/>
            <a:ext cx="5638800" cy="882650"/>
          </a:xfrm>
          <a:prstGeom prst="rect">
            <a:avLst/>
          </a:prstGeom>
        </p:spPr>
        <p:txBody>
          <a:bodyPr anchor="ctr">
            <a:noAutofit/>
          </a:bodyPr>
          <a:lstStyle>
            <a:lvl1pPr marL="0" indent="0" algn="ctr">
              <a:lnSpc>
                <a:spcPct val="80000"/>
              </a:lnSpc>
              <a:buNone/>
              <a:defRPr sz="4400">
                <a:solidFill>
                  <a:srgbClr val="ED1B2E"/>
                </a:solidFill>
                <a:latin typeface="Arial" panose="020B0604020202020204" pitchFamily="34" charset="0"/>
                <a:cs typeface="Arial" panose="020B0604020202020204" pitchFamily="34" charset="0"/>
              </a:defRPr>
            </a:lvl1pPr>
          </a:lstStyle>
          <a:p>
            <a:pPr lvl="0"/>
            <a:r>
              <a:rPr lang="en-US" dirty="0"/>
              <a:t>44 - Title</a:t>
            </a:r>
          </a:p>
        </p:txBody>
      </p:sp>
      <p:sp>
        <p:nvSpPr>
          <p:cNvPr id="7" name="Text Placeholder 3"/>
          <p:cNvSpPr>
            <a:spLocks noGrp="1"/>
          </p:cNvSpPr>
          <p:nvPr>
            <p:ph type="body" sz="quarter" idx="11" hasCustomPrompt="1"/>
          </p:nvPr>
        </p:nvSpPr>
        <p:spPr>
          <a:xfrm>
            <a:off x="1752600" y="3048000"/>
            <a:ext cx="5638800" cy="882650"/>
          </a:xfrm>
          <a:prstGeom prst="rect">
            <a:avLst/>
          </a:prstGeom>
        </p:spPr>
        <p:txBody>
          <a:bodyPr anchor="ctr">
            <a:noAutofit/>
          </a:bodyPr>
          <a:lstStyle>
            <a:lvl1pPr marL="0" indent="0" algn="ctr">
              <a:lnSpc>
                <a:spcPct val="80000"/>
              </a:lnSpc>
              <a:buNone/>
              <a:defRPr sz="3600">
                <a:solidFill>
                  <a:srgbClr val="6D6E70"/>
                </a:solidFill>
                <a:latin typeface="Arial" panose="020B0604020202020204" pitchFamily="34" charset="0"/>
                <a:cs typeface="Arial" panose="020B0604020202020204" pitchFamily="34" charset="0"/>
              </a:defRPr>
            </a:lvl1pPr>
          </a:lstStyle>
          <a:p>
            <a:pPr lvl="0"/>
            <a:r>
              <a:rPr lang="en-US" dirty="0"/>
              <a:t>34 – Sub Title</a:t>
            </a:r>
          </a:p>
        </p:txBody>
      </p:sp>
    </p:spTree>
    <p:custDataLst>
      <p:tags r:id="rId1"/>
    </p:custDataLst>
    <p:extLst>
      <p:ext uri="{BB962C8B-B14F-4D97-AF65-F5344CB8AC3E}">
        <p14:creationId xmlns:p14="http://schemas.microsoft.com/office/powerpoint/2010/main" val="24754917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ext Placeholder 8"/>
          <p:cNvSpPr>
            <a:spLocks noGrp="1"/>
          </p:cNvSpPr>
          <p:nvPr>
            <p:ph type="body" sz="quarter" idx="12"/>
          </p:nvPr>
        </p:nvSpPr>
        <p:spPr>
          <a:xfrm>
            <a:off x="457201" y="1219200"/>
            <a:ext cx="8272643" cy="4462463"/>
          </a:xfrm>
          <a:prstGeom prst="rect">
            <a:avLst/>
          </a:prstGeom>
        </p:spPr>
        <p:txBody>
          <a:bodyPr/>
          <a:lstStyle>
            <a:lvl1pPr>
              <a:buClr>
                <a:schemeClr val="accent1"/>
              </a:buClr>
              <a:defRPr sz="2800">
                <a:solidFill>
                  <a:srgbClr val="6D6E70"/>
                </a:solidFill>
                <a:latin typeface="Arial" panose="020B0604020202020204" pitchFamily="34" charset="0"/>
                <a:cs typeface="Arial" panose="020B0604020202020204" pitchFamily="34" charset="0"/>
              </a:defRPr>
            </a:lvl1pPr>
            <a:lvl2pPr>
              <a:buClr>
                <a:schemeClr val="accent1"/>
              </a:buClr>
              <a:defRPr>
                <a:solidFill>
                  <a:srgbClr val="6D6E70"/>
                </a:solidFill>
                <a:latin typeface="Arial" panose="020B0604020202020204" pitchFamily="34" charset="0"/>
                <a:cs typeface="Arial" panose="020B0604020202020204" pitchFamily="34" charset="0"/>
              </a:defRPr>
            </a:lvl2pPr>
            <a:lvl3pPr>
              <a:buClr>
                <a:schemeClr val="accent1"/>
              </a:buClr>
              <a:defRPr sz="2200">
                <a:solidFill>
                  <a:srgbClr val="6D6E70"/>
                </a:solidFill>
                <a:latin typeface="Arial" panose="020B0604020202020204" pitchFamily="34" charset="0"/>
                <a:cs typeface="Arial" panose="020B0604020202020204" pitchFamily="34" charset="0"/>
              </a:defRPr>
            </a:lvl3pPr>
            <a:lvl4pPr>
              <a:buClr>
                <a:schemeClr val="accent1"/>
              </a:buClr>
              <a:defRPr>
                <a:solidFill>
                  <a:srgbClr val="6D6E70"/>
                </a:solidFill>
                <a:latin typeface="Arial" panose="020B0604020202020204" pitchFamily="34" charset="0"/>
                <a:cs typeface="Arial" panose="020B0604020202020204" pitchFamily="34" charset="0"/>
              </a:defRPr>
            </a:lvl4pPr>
            <a:lvl5pPr>
              <a:buClr>
                <a:schemeClr val="accent1"/>
              </a:buClr>
              <a:defRPr sz="1800">
                <a:solidFill>
                  <a:srgbClr val="6D6E70"/>
                </a:solidFill>
                <a:latin typeface="Arial" panose="020B0604020202020204" pitchFamily="34" charset="0"/>
                <a:cs typeface="Arial" panose="020B0604020202020204" pitchFamily="34" charset="0"/>
              </a:defRPr>
            </a:lvl5pPr>
          </a:lstStyle>
          <a:p>
            <a:pPr lvl="0"/>
            <a:r>
              <a:rPr lang="en-US" dirty="0"/>
              <a:t>Click to edit Master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1"/>
          <p:cNvSpPr>
            <a:spLocks noGrp="1"/>
          </p:cNvSpPr>
          <p:nvPr>
            <p:ph type="title"/>
          </p:nvPr>
        </p:nvSpPr>
        <p:spPr>
          <a:xfrm>
            <a:off x="457201" y="1"/>
            <a:ext cx="8272644" cy="1219200"/>
          </a:xfrm>
          <a:prstGeom prst="rect">
            <a:avLst/>
          </a:prstGeom>
        </p:spPr>
        <p:txBody>
          <a:bodyPr anchor="ctr">
            <a:noAutofit/>
          </a:bodyPr>
          <a:lstStyle>
            <a:lvl1pPr algn="ctr">
              <a:defRPr sz="4400" b="1" cap="none">
                <a:solidFill>
                  <a:schemeClr val="accent1"/>
                </a:solidFill>
                <a:latin typeface="+mn-lt"/>
                <a:cs typeface="Arial" panose="020B0604020202020204" pitchFamily="34" charset="0"/>
              </a:defRPr>
            </a:lvl1pPr>
          </a:lstStyle>
          <a:p>
            <a:r>
              <a:rPr lang="en-US" dirty="0"/>
              <a:t>Click to edit Master title style</a:t>
            </a:r>
          </a:p>
        </p:txBody>
      </p:sp>
    </p:spTree>
    <p:custDataLst>
      <p:tags r:id="rId1"/>
    </p:custDataLst>
    <p:extLst>
      <p:ext uri="{BB962C8B-B14F-4D97-AF65-F5344CB8AC3E}">
        <p14:creationId xmlns:p14="http://schemas.microsoft.com/office/powerpoint/2010/main" val="29043593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Section Header">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221623056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7" Type="http://schemas.openxmlformats.org/officeDocument/2006/relationships/image" Target="../media/image5.png"/><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tags" Target="../tags/tag5.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5" descr="note_card_2.png"/>
          <p:cNvPicPr>
            <a:picLocks noChangeAspect="1"/>
          </p:cNvPicPr>
          <p:nvPr/>
        </p:nvPicPr>
        <p:blipFill>
          <a:blip r:embed="rId5" cstate="print"/>
          <a:srcRect/>
          <a:stretch>
            <a:fillRect/>
          </a:stretch>
        </p:blipFill>
        <p:spPr bwMode="auto">
          <a:xfrm>
            <a:off x="1738313" y="1309688"/>
            <a:ext cx="5703887" cy="3503612"/>
          </a:xfrm>
          <a:prstGeom prst="rect">
            <a:avLst/>
          </a:prstGeom>
          <a:noFill/>
          <a:ln w="9525">
            <a:noFill/>
            <a:miter lim="800000"/>
            <a:headEnd/>
            <a:tailEnd/>
          </a:ln>
        </p:spPr>
      </p:pic>
      <p:pic>
        <p:nvPicPr>
          <p:cNvPr id="1027" name="Picture 6" descr="ARC_Logo_Bttn.png"/>
          <p:cNvPicPr>
            <a:picLocks noChangeAspect="1"/>
          </p:cNvPicPr>
          <p:nvPr/>
        </p:nvPicPr>
        <p:blipFill>
          <a:blip r:embed="rId6" cstate="print"/>
          <a:srcRect/>
          <a:stretch>
            <a:fillRect/>
          </a:stretch>
        </p:blipFill>
        <p:spPr bwMode="auto">
          <a:xfrm>
            <a:off x="3784600" y="592138"/>
            <a:ext cx="1474788" cy="1477962"/>
          </a:xfrm>
          <a:prstGeom prst="rect">
            <a:avLst/>
          </a:prstGeom>
          <a:noFill/>
          <a:ln w="9525">
            <a:noFill/>
            <a:miter lim="800000"/>
            <a:headEnd/>
            <a:tailEnd/>
          </a:ln>
        </p:spPr>
      </p:pic>
      <p:pic>
        <p:nvPicPr>
          <p:cNvPr id="1028" name="Picture 8" descr="ARC_Logo_WrdMrk_Horiz_RGB.png"/>
          <p:cNvPicPr>
            <a:picLocks noChangeAspect="1"/>
          </p:cNvPicPr>
          <p:nvPr/>
        </p:nvPicPr>
        <p:blipFill>
          <a:blip r:embed="rId7" cstate="print"/>
          <a:srcRect/>
          <a:stretch>
            <a:fillRect/>
          </a:stretch>
        </p:blipFill>
        <p:spPr bwMode="auto">
          <a:xfrm>
            <a:off x="3114675" y="5332413"/>
            <a:ext cx="3011488" cy="823912"/>
          </a:xfrm>
          <a:prstGeom prst="rect">
            <a:avLst/>
          </a:prstGeom>
          <a:noFill/>
          <a:ln w="9525">
            <a:noFill/>
            <a:miter lim="800000"/>
            <a:headEnd/>
            <a:tailEnd/>
          </a:ln>
        </p:spPr>
      </p:pic>
    </p:spTree>
    <p:custDataLst>
      <p:tags r:id="rId4"/>
    </p:custDataLst>
    <p:extLst>
      <p:ext uri="{BB962C8B-B14F-4D97-AF65-F5344CB8AC3E}">
        <p14:creationId xmlns:p14="http://schemas.microsoft.com/office/powerpoint/2010/main" val="2570409733"/>
      </p:ext>
    </p:extLst>
  </p:cSld>
  <p:clrMap bg1="lt1" tx1="dk1" bg2="lt2" tx2="dk2" accent1="accent1" accent2="accent2" accent3="accent3" accent4="accent4" accent5="accent5" accent6="accent6" hlink="hlink" folHlink="folHlink"/>
  <p:sldLayoutIdLst>
    <p:sldLayoutId id="2147483703" r:id="rId1"/>
    <p:sldLayoutId id="2147483704" r:id="rId2"/>
  </p:sldLayoutIdLst>
  <p:hf hdr="0" ftr="0" dt="0"/>
  <p:txStyles>
    <p:titleStyle>
      <a:lvl1pPr algn="ctr" defTabSz="457200" rtl="0" eaLnBrk="0" fontAlgn="base" hangingPunct="0">
        <a:spcBef>
          <a:spcPct val="0"/>
        </a:spcBef>
        <a:spcAft>
          <a:spcPct val="0"/>
        </a:spcAft>
        <a:defRPr sz="4000">
          <a:solidFill>
            <a:schemeClr val="accent1"/>
          </a:solidFill>
          <a:latin typeface="+mj-lt"/>
          <a:ea typeface="+mj-ea"/>
          <a:cs typeface="+mj-cs"/>
        </a:defRPr>
      </a:lvl1pPr>
      <a:lvl2pPr algn="ctr" defTabSz="457200" rtl="0" eaLnBrk="0" fontAlgn="base" hangingPunct="0">
        <a:spcBef>
          <a:spcPct val="0"/>
        </a:spcBef>
        <a:spcAft>
          <a:spcPct val="0"/>
        </a:spcAft>
        <a:defRPr sz="4000">
          <a:solidFill>
            <a:schemeClr val="accent1"/>
          </a:solidFill>
          <a:latin typeface="Aril"/>
          <a:ea typeface="Aril"/>
          <a:cs typeface="Aril"/>
        </a:defRPr>
      </a:lvl2pPr>
      <a:lvl3pPr algn="ctr" defTabSz="457200" rtl="0" eaLnBrk="0" fontAlgn="base" hangingPunct="0">
        <a:spcBef>
          <a:spcPct val="0"/>
        </a:spcBef>
        <a:spcAft>
          <a:spcPct val="0"/>
        </a:spcAft>
        <a:defRPr sz="4000">
          <a:solidFill>
            <a:schemeClr val="accent1"/>
          </a:solidFill>
          <a:latin typeface="Aril"/>
          <a:ea typeface="Aril"/>
          <a:cs typeface="Aril"/>
        </a:defRPr>
      </a:lvl3pPr>
      <a:lvl4pPr algn="ctr" defTabSz="457200" rtl="0" eaLnBrk="0" fontAlgn="base" hangingPunct="0">
        <a:spcBef>
          <a:spcPct val="0"/>
        </a:spcBef>
        <a:spcAft>
          <a:spcPct val="0"/>
        </a:spcAft>
        <a:defRPr sz="4000">
          <a:solidFill>
            <a:schemeClr val="accent1"/>
          </a:solidFill>
          <a:latin typeface="Aril"/>
          <a:ea typeface="Aril"/>
          <a:cs typeface="Aril"/>
        </a:defRPr>
      </a:lvl4pPr>
      <a:lvl5pPr algn="ctr" defTabSz="457200" rtl="0" eaLnBrk="0" fontAlgn="base" hangingPunct="0">
        <a:spcBef>
          <a:spcPct val="0"/>
        </a:spcBef>
        <a:spcAft>
          <a:spcPct val="0"/>
        </a:spcAft>
        <a:defRPr sz="4000">
          <a:solidFill>
            <a:schemeClr val="accent1"/>
          </a:solidFill>
          <a:latin typeface="Aril"/>
          <a:ea typeface="Aril"/>
          <a:cs typeface="Aril"/>
        </a:defRPr>
      </a:lvl5pPr>
      <a:lvl6pPr marL="457200" algn="ctr" defTabSz="457200" rtl="0" fontAlgn="base">
        <a:spcBef>
          <a:spcPct val="0"/>
        </a:spcBef>
        <a:spcAft>
          <a:spcPct val="0"/>
        </a:spcAft>
        <a:defRPr sz="4000">
          <a:solidFill>
            <a:schemeClr val="accent1"/>
          </a:solidFill>
          <a:latin typeface="Aril"/>
          <a:ea typeface="Aril"/>
          <a:cs typeface="Aril"/>
        </a:defRPr>
      </a:lvl6pPr>
      <a:lvl7pPr marL="914400" algn="ctr" defTabSz="457200" rtl="0" fontAlgn="base">
        <a:spcBef>
          <a:spcPct val="0"/>
        </a:spcBef>
        <a:spcAft>
          <a:spcPct val="0"/>
        </a:spcAft>
        <a:defRPr sz="4000">
          <a:solidFill>
            <a:schemeClr val="accent1"/>
          </a:solidFill>
          <a:latin typeface="Aril"/>
          <a:ea typeface="Aril"/>
          <a:cs typeface="Aril"/>
        </a:defRPr>
      </a:lvl7pPr>
      <a:lvl8pPr marL="1371600" algn="ctr" defTabSz="457200" rtl="0" fontAlgn="base">
        <a:spcBef>
          <a:spcPct val="0"/>
        </a:spcBef>
        <a:spcAft>
          <a:spcPct val="0"/>
        </a:spcAft>
        <a:defRPr sz="4000">
          <a:solidFill>
            <a:schemeClr val="accent1"/>
          </a:solidFill>
          <a:latin typeface="Aril"/>
          <a:ea typeface="Aril"/>
          <a:cs typeface="Aril"/>
        </a:defRPr>
      </a:lvl8pPr>
      <a:lvl9pPr marL="1828800" algn="ctr" defTabSz="457200" rtl="0" fontAlgn="base">
        <a:spcBef>
          <a:spcPct val="0"/>
        </a:spcBef>
        <a:spcAft>
          <a:spcPct val="0"/>
        </a:spcAft>
        <a:defRPr sz="4000">
          <a:solidFill>
            <a:schemeClr val="accent1"/>
          </a:solidFill>
          <a:latin typeface="Aril"/>
          <a:ea typeface="Aril"/>
          <a:cs typeface="Aril"/>
        </a:defRPr>
      </a:lvl9pPr>
    </p:titleStyle>
    <p:bodyStyle>
      <a:lvl1pPr marL="342900" indent="-342900" algn="l" defTabSz="457200" rtl="0" eaLnBrk="0" fontAlgn="base" hangingPunct="0">
        <a:spcBef>
          <a:spcPct val="20000"/>
        </a:spcBef>
        <a:spcAft>
          <a:spcPct val="0"/>
        </a:spcAft>
        <a:buClr>
          <a:schemeClr val="accent1"/>
        </a:buClr>
        <a:buSzPct val="75000"/>
        <a:buFont typeface="Wingdings" pitchFamily="2" charset="2"/>
        <a:buChar char="§"/>
        <a:defRPr sz="3200">
          <a:solidFill>
            <a:schemeClr val="tx1"/>
          </a:solidFill>
          <a:latin typeface="+mn-lt"/>
          <a:ea typeface="+mn-ea"/>
          <a:cs typeface="+mn-cs"/>
        </a:defRPr>
      </a:lvl1pPr>
      <a:lvl2pPr marL="742950" indent="-285750" algn="l" defTabSz="457200" rtl="0" eaLnBrk="0" fontAlgn="base" hangingPunct="0">
        <a:spcBef>
          <a:spcPct val="20000"/>
        </a:spcBef>
        <a:spcAft>
          <a:spcPct val="0"/>
        </a:spcAft>
        <a:buClr>
          <a:schemeClr val="accent1"/>
        </a:buClr>
        <a:buSzPct val="75000"/>
        <a:buFont typeface="Wingdings" pitchFamily="2" charset="2"/>
        <a:buChar char="§"/>
        <a:defRPr sz="2800">
          <a:solidFill>
            <a:schemeClr val="tx1"/>
          </a:solidFill>
          <a:latin typeface="+mn-lt"/>
          <a:cs typeface="+mn-cs"/>
        </a:defRPr>
      </a:lvl2pPr>
      <a:lvl3pPr marL="1143000" indent="-228600" algn="l" defTabSz="457200" rtl="0" eaLnBrk="0" fontAlgn="base" hangingPunct="0">
        <a:spcBef>
          <a:spcPct val="20000"/>
        </a:spcBef>
        <a:spcAft>
          <a:spcPct val="0"/>
        </a:spcAft>
        <a:buClr>
          <a:schemeClr val="accent1"/>
        </a:buClr>
        <a:buSzPct val="75000"/>
        <a:buFont typeface="Wingdings" pitchFamily="2" charset="2"/>
        <a:buChar char="§"/>
        <a:defRPr sz="2400">
          <a:solidFill>
            <a:schemeClr val="tx1"/>
          </a:solidFill>
          <a:latin typeface="+mn-lt"/>
          <a:cs typeface="+mn-cs"/>
        </a:defRPr>
      </a:lvl3pPr>
      <a:lvl4pPr marL="1600200" indent="-228600" algn="l" defTabSz="457200" rtl="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4pPr>
      <a:lvl5pPr marL="2057400" indent="-228600" algn="l" defTabSz="457200" rtl="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5pPr>
      <a:lvl6pPr marL="2514600" indent="-228600" algn="l" defTabSz="457200" rtl="0"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6pPr>
      <a:lvl7pPr marL="2971800" indent="-228600" algn="l" defTabSz="457200" rtl="0"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7pPr>
      <a:lvl8pPr marL="3429000" indent="-228600" algn="l" defTabSz="457200" rtl="0"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8pPr>
      <a:lvl9pPr marL="3886200" indent="-228600" algn="l" defTabSz="457200" rtl="0"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8"/>
          <p:cNvPicPr>
            <a:picLocks noChangeAspect="1" noChangeArrowheads="1"/>
          </p:cNvPicPr>
          <p:nvPr userDrawn="1"/>
        </p:nvPicPr>
        <p:blipFill>
          <a:blip r:embed="rId6" cstate="print"/>
          <a:srcRect/>
          <a:stretch>
            <a:fillRect/>
          </a:stretch>
        </p:blipFill>
        <p:spPr bwMode="auto">
          <a:xfrm>
            <a:off x="7070725" y="6219825"/>
            <a:ext cx="1839913" cy="520700"/>
          </a:xfrm>
          <a:prstGeom prst="rect">
            <a:avLst/>
          </a:prstGeom>
          <a:noFill/>
          <a:ln w="9525">
            <a:noFill/>
            <a:miter lim="800000"/>
            <a:headEnd/>
            <a:tailEnd/>
          </a:ln>
        </p:spPr>
      </p:pic>
      <p:pic>
        <p:nvPicPr>
          <p:cNvPr id="9" name="Picture 9" descr="C:\Documents and Settings\heneghant\Desktop\Horiz_StackedType\ARC_Logo_Bttn_HorizStkd_RGB.png"/>
          <p:cNvPicPr>
            <a:picLocks noChangeAspect="1" noChangeArrowheads="1"/>
          </p:cNvPicPr>
          <p:nvPr userDrawn="1"/>
        </p:nvPicPr>
        <p:blipFill>
          <a:blip r:embed="rId7" cstate="print"/>
          <a:srcRect/>
          <a:stretch>
            <a:fillRect/>
          </a:stretch>
        </p:blipFill>
        <p:spPr bwMode="auto">
          <a:xfrm>
            <a:off x="128588" y="6051550"/>
            <a:ext cx="1774825" cy="806450"/>
          </a:xfrm>
          <a:prstGeom prst="rect">
            <a:avLst/>
          </a:prstGeom>
          <a:noFill/>
          <a:ln w="9525">
            <a:noFill/>
            <a:miter lim="800000"/>
            <a:headEnd/>
            <a:tailEnd/>
          </a:ln>
        </p:spPr>
      </p:pic>
      <p:cxnSp>
        <p:nvCxnSpPr>
          <p:cNvPr id="10" name="Straight Connector 7"/>
          <p:cNvCxnSpPr/>
          <p:nvPr userDrawn="1"/>
        </p:nvCxnSpPr>
        <p:spPr>
          <a:xfrm flipH="1">
            <a:off x="482600" y="6040438"/>
            <a:ext cx="8229600" cy="0"/>
          </a:xfrm>
          <a:prstGeom prst="line">
            <a:avLst/>
          </a:prstGeom>
          <a:ln>
            <a:solidFill>
              <a:schemeClr val="bg1">
                <a:lumMod val="65000"/>
              </a:schemeClr>
            </a:solidFill>
          </a:ln>
        </p:spPr>
        <p:style>
          <a:lnRef idx="1">
            <a:schemeClr val="dk1"/>
          </a:lnRef>
          <a:fillRef idx="0">
            <a:schemeClr val="dk1"/>
          </a:fillRef>
          <a:effectRef idx="0">
            <a:schemeClr val="dk1"/>
          </a:effectRef>
          <a:fontRef idx="minor">
            <a:schemeClr val="tx1"/>
          </a:fontRef>
        </p:style>
      </p:cxnSp>
    </p:spTree>
    <p:custDataLst>
      <p:tags r:id="rId5"/>
    </p:custDataLst>
    <p:extLst>
      <p:ext uri="{BB962C8B-B14F-4D97-AF65-F5344CB8AC3E}">
        <p14:creationId xmlns:p14="http://schemas.microsoft.com/office/powerpoint/2010/main" val="3837612761"/>
      </p:ext>
    </p:extLst>
  </p:cSld>
  <p:clrMap bg1="lt1" tx1="dk1" bg2="lt2" tx2="dk2" accent1="accent1" accent2="accent2" accent3="accent3" accent4="accent4" accent5="accent5" accent6="accent6" hlink="hlink" folHlink="folHlink"/>
  <p:sldLayoutIdLst>
    <p:sldLayoutId id="2147483698" r:id="rId1"/>
    <p:sldLayoutId id="2147483701" r:id="rId2"/>
    <p:sldLayoutId id="2147483699" r:id="rId3"/>
  </p:sldLayoutIdLst>
  <p:hf hdr="0" ftr="0" dt="0"/>
  <p:txStyles>
    <p:titleStyle>
      <a:lvl1pPr algn="ctr" defTabSz="457200" rtl="0" eaLnBrk="0" fontAlgn="base" hangingPunct="0">
        <a:spcBef>
          <a:spcPct val="0"/>
        </a:spcBef>
        <a:spcAft>
          <a:spcPct val="0"/>
        </a:spcAft>
        <a:defRPr sz="4400">
          <a:solidFill>
            <a:schemeClr val="accent1"/>
          </a:solidFill>
          <a:latin typeface="+mj-lt"/>
          <a:ea typeface="+mj-ea"/>
          <a:cs typeface="+mj-cs"/>
        </a:defRPr>
      </a:lvl1pPr>
      <a:lvl2pPr algn="ctr" defTabSz="457200" rtl="0" eaLnBrk="0" fontAlgn="base" hangingPunct="0">
        <a:spcBef>
          <a:spcPct val="0"/>
        </a:spcBef>
        <a:spcAft>
          <a:spcPct val="0"/>
        </a:spcAft>
        <a:defRPr sz="4000">
          <a:solidFill>
            <a:schemeClr val="accent1"/>
          </a:solidFill>
          <a:latin typeface="Aril"/>
          <a:ea typeface="Aril"/>
          <a:cs typeface="Aril"/>
        </a:defRPr>
      </a:lvl2pPr>
      <a:lvl3pPr algn="ctr" defTabSz="457200" rtl="0" eaLnBrk="0" fontAlgn="base" hangingPunct="0">
        <a:spcBef>
          <a:spcPct val="0"/>
        </a:spcBef>
        <a:spcAft>
          <a:spcPct val="0"/>
        </a:spcAft>
        <a:defRPr sz="4000">
          <a:solidFill>
            <a:schemeClr val="accent1"/>
          </a:solidFill>
          <a:latin typeface="Aril"/>
          <a:ea typeface="Aril"/>
          <a:cs typeface="Aril"/>
        </a:defRPr>
      </a:lvl3pPr>
      <a:lvl4pPr algn="ctr" defTabSz="457200" rtl="0" eaLnBrk="0" fontAlgn="base" hangingPunct="0">
        <a:spcBef>
          <a:spcPct val="0"/>
        </a:spcBef>
        <a:spcAft>
          <a:spcPct val="0"/>
        </a:spcAft>
        <a:defRPr sz="4000">
          <a:solidFill>
            <a:schemeClr val="accent1"/>
          </a:solidFill>
          <a:latin typeface="Aril"/>
          <a:ea typeface="Aril"/>
          <a:cs typeface="Aril"/>
        </a:defRPr>
      </a:lvl4pPr>
      <a:lvl5pPr algn="ctr" defTabSz="457200" rtl="0" eaLnBrk="0" fontAlgn="base" hangingPunct="0">
        <a:spcBef>
          <a:spcPct val="0"/>
        </a:spcBef>
        <a:spcAft>
          <a:spcPct val="0"/>
        </a:spcAft>
        <a:defRPr sz="4000">
          <a:solidFill>
            <a:schemeClr val="accent1"/>
          </a:solidFill>
          <a:latin typeface="Aril"/>
          <a:ea typeface="Aril"/>
          <a:cs typeface="Aril"/>
        </a:defRPr>
      </a:lvl5pPr>
      <a:lvl6pPr marL="457200" algn="ctr" defTabSz="457200" rtl="0" fontAlgn="base">
        <a:spcBef>
          <a:spcPct val="0"/>
        </a:spcBef>
        <a:spcAft>
          <a:spcPct val="0"/>
        </a:spcAft>
        <a:defRPr sz="4000">
          <a:solidFill>
            <a:schemeClr val="accent1"/>
          </a:solidFill>
          <a:latin typeface="Aril"/>
          <a:ea typeface="Aril"/>
          <a:cs typeface="Aril"/>
        </a:defRPr>
      </a:lvl6pPr>
      <a:lvl7pPr marL="914400" algn="ctr" defTabSz="457200" rtl="0" fontAlgn="base">
        <a:spcBef>
          <a:spcPct val="0"/>
        </a:spcBef>
        <a:spcAft>
          <a:spcPct val="0"/>
        </a:spcAft>
        <a:defRPr sz="4000">
          <a:solidFill>
            <a:schemeClr val="accent1"/>
          </a:solidFill>
          <a:latin typeface="Aril"/>
          <a:ea typeface="Aril"/>
          <a:cs typeface="Aril"/>
        </a:defRPr>
      </a:lvl7pPr>
      <a:lvl8pPr marL="1371600" algn="ctr" defTabSz="457200" rtl="0" fontAlgn="base">
        <a:spcBef>
          <a:spcPct val="0"/>
        </a:spcBef>
        <a:spcAft>
          <a:spcPct val="0"/>
        </a:spcAft>
        <a:defRPr sz="4000">
          <a:solidFill>
            <a:schemeClr val="accent1"/>
          </a:solidFill>
          <a:latin typeface="Aril"/>
          <a:ea typeface="Aril"/>
          <a:cs typeface="Aril"/>
        </a:defRPr>
      </a:lvl8pPr>
      <a:lvl9pPr marL="1828800" algn="ctr" defTabSz="457200" rtl="0" fontAlgn="base">
        <a:spcBef>
          <a:spcPct val="0"/>
        </a:spcBef>
        <a:spcAft>
          <a:spcPct val="0"/>
        </a:spcAft>
        <a:defRPr sz="4000">
          <a:solidFill>
            <a:schemeClr val="accent1"/>
          </a:solidFill>
          <a:latin typeface="Aril"/>
          <a:ea typeface="Aril"/>
          <a:cs typeface="Aril"/>
        </a:defRPr>
      </a:lvl9pPr>
    </p:titleStyle>
    <p:bodyStyle>
      <a:lvl1pPr marL="342900" indent="-342900" algn="l" defTabSz="457200" rtl="0" eaLnBrk="0" fontAlgn="base" hangingPunct="0">
        <a:spcBef>
          <a:spcPct val="20000"/>
        </a:spcBef>
        <a:spcAft>
          <a:spcPct val="0"/>
        </a:spcAft>
        <a:buClr>
          <a:schemeClr val="accent1"/>
        </a:buClr>
        <a:buSzPct val="75000"/>
        <a:buFont typeface="Wingdings" pitchFamily="2" charset="2"/>
        <a:buChar char="§"/>
        <a:defRPr sz="3200">
          <a:solidFill>
            <a:schemeClr val="tx1"/>
          </a:solidFill>
          <a:latin typeface="+mn-lt"/>
          <a:ea typeface="+mn-ea"/>
          <a:cs typeface="+mn-cs"/>
        </a:defRPr>
      </a:lvl1pPr>
      <a:lvl2pPr marL="742950" indent="-285750" algn="l" defTabSz="457200" rtl="0" eaLnBrk="0" fontAlgn="base" hangingPunct="0">
        <a:spcBef>
          <a:spcPct val="20000"/>
        </a:spcBef>
        <a:spcAft>
          <a:spcPct val="0"/>
        </a:spcAft>
        <a:buClr>
          <a:schemeClr val="accent1"/>
        </a:buClr>
        <a:buSzPct val="75000"/>
        <a:buFont typeface="Wingdings" pitchFamily="2" charset="2"/>
        <a:buChar char="§"/>
        <a:defRPr sz="2800">
          <a:solidFill>
            <a:schemeClr val="tx1"/>
          </a:solidFill>
          <a:latin typeface="+mn-lt"/>
          <a:cs typeface="+mn-cs"/>
        </a:defRPr>
      </a:lvl2pPr>
      <a:lvl3pPr marL="1143000" indent="-228600" algn="l" defTabSz="457200" rtl="0" eaLnBrk="0" fontAlgn="base" hangingPunct="0">
        <a:spcBef>
          <a:spcPct val="20000"/>
        </a:spcBef>
        <a:spcAft>
          <a:spcPct val="0"/>
        </a:spcAft>
        <a:buClr>
          <a:schemeClr val="accent1"/>
        </a:buClr>
        <a:buSzPct val="75000"/>
        <a:buFont typeface="Wingdings" pitchFamily="2" charset="2"/>
        <a:buChar char="§"/>
        <a:defRPr sz="2400">
          <a:solidFill>
            <a:schemeClr val="tx1"/>
          </a:solidFill>
          <a:latin typeface="+mn-lt"/>
          <a:cs typeface="+mn-cs"/>
        </a:defRPr>
      </a:lvl3pPr>
      <a:lvl4pPr marL="1600200" indent="-228600" algn="l" defTabSz="457200" rtl="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4pPr>
      <a:lvl5pPr marL="2057400" indent="-228600" algn="l" defTabSz="457200" rtl="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5pPr>
      <a:lvl6pPr marL="2514600" indent="-228600" algn="l" defTabSz="457200" rtl="0"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6pPr>
      <a:lvl7pPr marL="2971800" indent="-228600" algn="l" defTabSz="457200" rtl="0"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7pPr>
      <a:lvl8pPr marL="3429000" indent="-228600" algn="l" defTabSz="457200" rtl="0"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8pPr>
      <a:lvl9pPr marL="3886200" indent="-228600" algn="l" defTabSz="457200" rtl="0"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4.xml"/><Relationship Id="rId1" Type="http://schemas.openxmlformats.org/officeDocument/2006/relationships/tags" Target="../tags/tag9.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tags" Target="../tags/tag18.xml"/><Relationship Id="rId5" Type="http://schemas.openxmlformats.org/officeDocument/2006/relationships/image" Target="../media/image14.sv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xml"/><Relationship Id="rId1" Type="http://schemas.openxmlformats.org/officeDocument/2006/relationships/tags" Target="../tags/tag19.xml"/><Relationship Id="rId5" Type="http://schemas.openxmlformats.org/officeDocument/2006/relationships/image" Target="../media/image14.sv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4.xml"/><Relationship Id="rId1" Type="http://schemas.openxmlformats.org/officeDocument/2006/relationships/tags" Target="../tags/tag20.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4.xml"/><Relationship Id="rId1" Type="http://schemas.openxmlformats.org/officeDocument/2006/relationships/tags" Target="../tags/tag21.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4.xml"/><Relationship Id="rId1" Type="http://schemas.openxmlformats.org/officeDocument/2006/relationships/tags" Target="../tags/tag2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4.xml"/><Relationship Id="rId1" Type="http://schemas.openxmlformats.org/officeDocument/2006/relationships/tags" Target="../tags/tag23.xml"/><Relationship Id="rId5" Type="http://schemas.openxmlformats.org/officeDocument/2006/relationships/image" Target="../media/image19.sv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4.xml"/><Relationship Id="rId1" Type="http://schemas.openxmlformats.org/officeDocument/2006/relationships/tags" Target="../tags/tag24.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4.xml"/><Relationship Id="rId1" Type="http://schemas.openxmlformats.org/officeDocument/2006/relationships/tags" Target="../tags/tag25.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4.xml"/><Relationship Id="rId1" Type="http://schemas.openxmlformats.org/officeDocument/2006/relationships/tags" Target="../tags/tag26.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4.xml"/><Relationship Id="rId1" Type="http://schemas.openxmlformats.org/officeDocument/2006/relationships/tags" Target="../tags/tag27.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xml"/><Relationship Id="rId1" Type="http://schemas.openxmlformats.org/officeDocument/2006/relationships/tags" Target="../tags/tag10.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4.xml"/><Relationship Id="rId1" Type="http://schemas.openxmlformats.org/officeDocument/2006/relationships/tags" Target="../tags/tag28.xml"/><Relationship Id="rId6" Type="http://schemas.openxmlformats.org/officeDocument/2006/relationships/image" Target="../media/image26.svg"/><Relationship Id="rId5" Type="http://schemas.openxmlformats.org/officeDocument/2006/relationships/image" Target="../media/image22.png"/><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4.xml"/><Relationship Id="rId1" Type="http://schemas.openxmlformats.org/officeDocument/2006/relationships/tags" Target="../tags/tag29.xml"/><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4.xml"/><Relationship Id="rId1" Type="http://schemas.openxmlformats.org/officeDocument/2006/relationships/tags" Target="../tags/tag30.xml"/><Relationship Id="rId5" Type="http://schemas.openxmlformats.org/officeDocument/2006/relationships/image" Target="../media/image24.png"/><Relationship Id="rId4" Type="http://schemas.openxmlformats.org/officeDocument/2006/relationships/hyperlink" Target="http://www.redcross.org/take-a-class/first-aid" TargetMode="Externa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4.xml"/><Relationship Id="rId1" Type="http://schemas.openxmlformats.org/officeDocument/2006/relationships/tags" Target="../tags/tag31.xml"/></Relationships>
</file>

<file path=ppt/slides/_rels/slide24.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notesSlide" Target="../notesSlides/notesSlide24.xml"/><Relationship Id="rId7" Type="http://schemas.openxmlformats.org/officeDocument/2006/relationships/image" Target="../media/image28.jpeg"/><Relationship Id="rId2" Type="http://schemas.openxmlformats.org/officeDocument/2006/relationships/slideLayout" Target="../slideLayouts/slideLayout4.xml"/><Relationship Id="rId1" Type="http://schemas.openxmlformats.org/officeDocument/2006/relationships/tags" Target="../tags/tag3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4.xml"/><Relationship Id="rId1" Type="http://schemas.openxmlformats.org/officeDocument/2006/relationships/tags" Target="../tags/tag33.xml"/><Relationship Id="rId4" Type="http://schemas.openxmlformats.org/officeDocument/2006/relationships/image" Target="../media/image30.emf"/></Relationships>
</file>

<file path=ppt/slides/_rels/slide26.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notesSlide" Target="../notesSlides/notesSlide26.xml"/><Relationship Id="rId7" Type="http://schemas.openxmlformats.org/officeDocument/2006/relationships/image" Target="../media/image38.svg"/><Relationship Id="rId2" Type="http://schemas.openxmlformats.org/officeDocument/2006/relationships/slideLayout" Target="../slideLayouts/slideLayout4.xml"/><Relationship Id="rId1" Type="http://schemas.openxmlformats.org/officeDocument/2006/relationships/tags" Target="../tags/tag34.xml"/><Relationship Id="rId6" Type="http://schemas.openxmlformats.org/officeDocument/2006/relationships/image" Target="../media/image32.png"/><Relationship Id="rId5" Type="http://schemas.openxmlformats.org/officeDocument/2006/relationships/image" Target="../media/image36.svg"/><Relationship Id="rId4" Type="http://schemas.openxmlformats.org/officeDocument/2006/relationships/image" Target="../media/image31.png"/><Relationship Id="rId9" Type="http://schemas.openxmlformats.org/officeDocument/2006/relationships/image" Target="../media/image40.sv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4.xml"/><Relationship Id="rId1" Type="http://schemas.openxmlformats.org/officeDocument/2006/relationships/tags" Target="../tags/tag35.xml"/></Relationships>
</file>

<file path=ppt/slides/_rels/slide28.xml.rels><?xml version="1.0" encoding="UTF-8" standalone="yes"?>
<Relationships xmlns="http://schemas.openxmlformats.org/package/2006/relationships"><Relationship Id="rId8" Type="http://schemas.openxmlformats.org/officeDocument/2006/relationships/hyperlink" Target="https://www.fbi.gov/file-repository/active-shooter-study-2000-2013-1-1.pdf/view" TargetMode="External"/><Relationship Id="rId3" Type="http://schemas.openxmlformats.org/officeDocument/2006/relationships/notesSlide" Target="../notesSlides/notesSlide28.xml"/><Relationship Id="rId7" Type="http://schemas.openxmlformats.org/officeDocument/2006/relationships/hyperlink" Target="https://www.dhs.gov/sites/default/files/publications/isc-planning-response-active-shooter-guide-non-fouo-nov-2015-508.pdf" TargetMode="External"/><Relationship Id="rId12" Type="http://schemas.openxmlformats.org/officeDocument/2006/relationships/hyperlink" Target="http://www.instructorscorner.org/media/videos/f0.html" TargetMode="External"/><Relationship Id="rId2" Type="http://schemas.openxmlformats.org/officeDocument/2006/relationships/slideLayout" Target="../slideLayouts/slideLayout4.xml"/><Relationship Id="rId1" Type="http://schemas.openxmlformats.org/officeDocument/2006/relationships/tags" Target="../tags/tag36.xml"/><Relationship Id="rId6" Type="http://schemas.openxmlformats.org/officeDocument/2006/relationships/hyperlink" Target="https://www.dhs.gov/active-shooter-preparedness" TargetMode="External"/><Relationship Id="rId11" Type="http://schemas.openxmlformats.org/officeDocument/2006/relationships/hyperlink" Target="http://www.redcross.org/m/saf/12-steps-for-psychological-first-aid#arcmobile" TargetMode="External"/><Relationship Id="rId5" Type="http://schemas.openxmlformats.org/officeDocument/2006/relationships/hyperlink" Target="http://www.c-tecc.org/images/content/TECC_Guidelines_-_JUNE_2015_update.pdf" TargetMode="External"/><Relationship Id="rId10" Type="http://schemas.openxmlformats.org/officeDocument/2006/relationships/hyperlink" Target="http://www.nctsn.org/sites/default/files/pfa/english/2-psyfirstaid_final_no_handouts.pdf" TargetMode="External"/><Relationship Id="rId4" Type="http://schemas.openxmlformats.org/officeDocument/2006/relationships/hyperlink" Target="http://caloes.ca.gov/AccessFunctionalNeedsSite/Documents/Cal%20OES%20-%20Active%20Shooter%20Awareness%20Guidance%20(2016%20update).pdf" TargetMode="External"/><Relationship Id="rId9" Type="http://schemas.openxmlformats.org/officeDocument/2006/relationships/hyperlink" Target="https://training.fema.gov/is/courseoverview.aspx?code=IS-907" TargetMode="Externa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xml"/><Relationship Id="rId1" Type="http://schemas.openxmlformats.org/officeDocument/2006/relationships/tags" Target="../tags/tag37.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1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tags" Target="../tags/tag1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tags" Target="../tags/tag13.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tags" Target="../tags/tag14.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9.png"/><Relationship Id="rId2" Type="http://schemas.openxmlformats.org/officeDocument/2006/relationships/slideLayout" Target="../slideLayouts/slideLayout4.xml"/><Relationship Id="rId1" Type="http://schemas.openxmlformats.org/officeDocument/2006/relationships/tags" Target="../tags/tag15.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notesSlide" Target="../notesSlides/notesSlide8.xml"/><Relationship Id="rId7" Type="http://schemas.openxmlformats.org/officeDocument/2006/relationships/image" Target="../media/image11.svg"/><Relationship Id="rId2" Type="http://schemas.openxmlformats.org/officeDocument/2006/relationships/slideLayout" Target="../slideLayouts/slideLayout4.xml"/><Relationship Id="rId1" Type="http://schemas.openxmlformats.org/officeDocument/2006/relationships/tags" Target="../tags/tag16.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xml"/><Relationship Id="rId1" Type="http://schemas.openxmlformats.org/officeDocument/2006/relationships/tags" Target="../tags/tag17.xml"/><Relationship Id="rId5" Type="http://schemas.openxmlformats.org/officeDocument/2006/relationships/image" Target="../media/image14.sv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p:cNvSpPr>
            <a:spLocks noGrp="1"/>
          </p:cNvSpPr>
          <p:nvPr>
            <p:ph type="title"/>
          </p:nvPr>
        </p:nvSpPr>
        <p:spPr/>
        <p:txBody>
          <a:bodyPr/>
          <a:lstStyle/>
          <a:p>
            <a:r>
              <a:rPr lang="en-US" dirty="0">
                <a:solidFill>
                  <a:schemeClr val="bg1"/>
                </a:solidFill>
                <a:latin typeface="+mn-lt"/>
              </a:rPr>
              <a:t>Using this presentation</a:t>
            </a:r>
          </a:p>
        </p:txBody>
      </p:sp>
      <p:sp>
        <p:nvSpPr>
          <p:cNvPr id="4" name="Text Placeholder 3"/>
          <p:cNvSpPr>
            <a:spLocks noGrp="1"/>
          </p:cNvSpPr>
          <p:nvPr>
            <p:ph type="body" sz="quarter" idx="12"/>
          </p:nvPr>
        </p:nvSpPr>
        <p:spPr>
          <a:xfrm>
            <a:off x="457201" y="1219200"/>
            <a:ext cx="8272643" cy="5181600"/>
          </a:xfrm>
        </p:spPr>
        <p:txBody>
          <a:bodyPr/>
          <a:lstStyle/>
          <a:p>
            <a:pPr marL="0" indent="0">
              <a:buClr>
                <a:schemeClr val="bg1"/>
              </a:buClr>
              <a:buNone/>
            </a:pPr>
            <a:r>
              <a:rPr lang="en-US" sz="1800" dirty="0">
                <a:solidFill>
                  <a:schemeClr val="bg1"/>
                </a:solidFill>
                <a:latin typeface="+mn-lt"/>
              </a:rPr>
              <a:t>This presentation has been designed to inform individuals in your organization about how they can prepare, respond, and assist during and after an active shooter event.</a:t>
            </a:r>
          </a:p>
          <a:p>
            <a:pPr marL="0" indent="0">
              <a:buClr>
                <a:schemeClr val="bg1"/>
              </a:buClr>
              <a:buNone/>
            </a:pPr>
            <a:endParaRPr lang="en-US" sz="1800" dirty="0">
              <a:solidFill>
                <a:schemeClr val="bg1"/>
              </a:solidFill>
              <a:latin typeface="+mn-lt"/>
            </a:endParaRPr>
          </a:p>
          <a:p>
            <a:pPr marL="0" indent="0">
              <a:buClr>
                <a:schemeClr val="bg1"/>
              </a:buClr>
              <a:buNone/>
            </a:pPr>
            <a:r>
              <a:rPr lang="en-US" sz="1800" dirty="0">
                <a:solidFill>
                  <a:schemeClr val="bg1"/>
                </a:solidFill>
                <a:latin typeface="+mn-lt"/>
              </a:rPr>
              <a:t>There are portions of the presentation which require you to customize them for your organization. </a:t>
            </a:r>
          </a:p>
          <a:p>
            <a:pPr marL="0" indent="0">
              <a:buClr>
                <a:schemeClr val="bg1"/>
              </a:buClr>
              <a:buNone/>
            </a:pPr>
            <a:endParaRPr lang="en-US" sz="1800" dirty="0">
              <a:solidFill>
                <a:schemeClr val="bg1"/>
              </a:solidFill>
              <a:latin typeface="+mn-lt"/>
            </a:endParaRPr>
          </a:p>
          <a:p>
            <a:pPr lvl="1">
              <a:buClr>
                <a:schemeClr val="bg1"/>
              </a:buClr>
            </a:pPr>
            <a:r>
              <a:rPr lang="en-US" sz="1800" dirty="0">
                <a:solidFill>
                  <a:schemeClr val="bg1"/>
                </a:solidFill>
                <a:latin typeface="+mn-lt"/>
              </a:rPr>
              <a:t>These slides (9, 10, 11, 14, 25 and 27) have a red banner to the </a:t>
            </a:r>
            <a:r>
              <a:rPr lang="en-US" sz="1800" b="1" dirty="0">
                <a:solidFill>
                  <a:schemeClr val="bg1"/>
                </a:solidFill>
                <a:latin typeface="+mn-lt"/>
              </a:rPr>
              <a:t>LEFT</a:t>
            </a:r>
            <a:r>
              <a:rPr lang="en-US" sz="1800" dirty="0">
                <a:solidFill>
                  <a:schemeClr val="bg1"/>
                </a:solidFill>
                <a:latin typeface="+mn-lt"/>
              </a:rPr>
              <a:t> of the slide to remind you they require customization.</a:t>
            </a:r>
          </a:p>
          <a:p>
            <a:pPr lvl="1">
              <a:buClr>
                <a:schemeClr val="bg1"/>
              </a:buClr>
            </a:pPr>
            <a:r>
              <a:rPr lang="en-US" sz="1800" dirty="0">
                <a:solidFill>
                  <a:schemeClr val="bg1"/>
                </a:solidFill>
                <a:latin typeface="+mn-lt"/>
              </a:rPr>
              <a:t>Guidance for customization is included in the notes section on each slide. </a:t>
            </a:r>
          </a:p>
          <a:p>
            <a:pPr>
              <a:buClr>
                <a:schemeClr val="bg1"/>
              </a:buClr>
            </a:pPr>
            <a:endParaRPr lang="en-US" sz="1800" dirty="0">
              <a:solidFill>
                <a:schemeClr val="bg1"/>
              </a:solidFill>
              <a:latin typeface="+mn-lt"/>
            </a:endParaRPr>
          </a:p>
          <a:p>
            <a:pPr marL="0" indent="0">
              <a:buClr>
                <a:schemeClr val="bg1"/>
              </a:buClr>
              <a:buNone/>
            </a:pPr>
            <a:r>
              <a:rPr lang="en-US" sz="1800" dirty="0">
                <a:solidFill>
                  <a:schemeClr val="bg1"/>
                </a:solidFill>
                <a:latin typeface="+mn-lt"/>
              </a:rPr>
              <a:t>The presentation contains opportunities to involve the audience by asking questions. These are highlighted, and recommended responses are provided. Involving participants in these discussion opportunities will increase engagement and help them to retain the information that is presented.</a:t>
            </a:r>
          </a:p>
        </p:txBody>
      </p:sp>
    </p:spTree>
    <p:custDataLst>
      <p:tags r:id="rId1"/>
    </p:custDataLst>
    <p:extLst>
      <p:ext uri="{BB962C8B-B14F-4D97-AF65-F5344CB8AC3E}">
        <p14:creationId xmlns:p14="http://schemas.microsoft.com/office/powerpoint/2010/main" val="20448111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ext Placeholder 4"/>
          <p:cNvSpPr>
            <a:spLocks noGrp="1"/>
          </p:cNvSpPr>
          <p:nvPr>
            <p:ph type="body" sz="quarter" idx="12"/>
          </p:nvPr>
        </p:nvSpPr>
        <p:spPr/>
        <p:txBody>
          <a:bodyPr/>
          <a:lstStyle/>
          <a:p>
            <a:r>
              <a:rPr lang="en-US" sz="2400" dirty="0"/>
              <a:t>Emergency procedures</a:t>
            </a:r>
          </a:p>
          <a:p>
            <a:r>
              <a:rPr lang="en-US" sz="2400" dirty="0"/>
              <a:t>How to report warning signs </a:t>
            </a:r>
          </a:p>
          <a:p>
            <a:r>
              <a:rPr lang="en-US" sz="2400" dirty="0"/>
              <a:t>How to alert those in danger</a:t>
            </a:r>
          </a:p>
          <a:p>
            <a:r>
              <a:rPr lang="en-US" sz="2400" dirty="0"/>
              <a:t>How to react to an active shooter incident </a:t>
            </a:r>
          </a:p>
          <a:p>
            <a:r>
              <a:rPr lang="en-US" sz="2400" dirty="0"/>
              <a:t>What to do when law enforcement and first responders arrive</a:t>
            </a:r>
          </a:p>
          <a:p>
            <a:r>
              <a:rPr lang="en-US" sz="2400" dirty="0"/>
              <a:t>Resources for recovering from the physical and psychological aftermaths of an incident </a:t>
            </a:r>
          </a:p>
          <a:p>
            <a:pPr marL="0" indent="0">
              <a:buNone/>
            </a:pPr>
            <a:endParaRPr lang="en-US" sz="2400" dirty="0"/>
          </a:p>
          <a:p>
            <a:pPr marL="0" indent="0">
              <a:buNone/>
            </a:pPr>
            <a:r>
              <a:rPr lang="en-US" sz="2400" b="1" dirty="0">
                <a:solidFill>
                  <a:schemeClr val="accent1"/>
                </a:solidFill>
              </a:rPr>
              <a:t>Review our plan</a:t>
            </a:r>
          </a:p>
          <a:p>
            <a:pPr marL="0" indent="0">
              <a:buNone/>
            </a:pPr>
            <a:r>
              <a:rPr lang="en-US" sz="2400" b="1" dirty="0">
                <a:solidFill>
                  <a:schemeClr val="accent1"/>
                </a:solidFill>
              </a:rPr>
              <a:t>&lt;</a:t>
            </a:r>
            <a:r>
              <a:rPr lang="en-US" sz="2400" b="1" dirty="0"/>
              <a:t>Insert details on how to access your EAP</a:t>
            </a:r>
            <a:r>
              <a:rPr lang="en-US" sz="2400" b="1" dirty="0">
                <a:solidFill>
                  <a:schemeClr val="accent1"/>
                </a:solidFill>
              </a:rPr>
              <a:t>&gt;</a:t>
            </a:r>
          </a:p>
          <a:p>
            <a:pPr marL="0" indent="0">
              <a:buNone/>
            </a:pPr>
            <a:endParaRPr lang="en-US" sz="2400" dirty="0"/>
          </a:p>
          <a:p>
            <a:endParaRPr lang="en-US" sz="2400" dirty="0"/>
          </a:p>
        </p:txBody>
      </p:sp>
      <p:sp>
        <p:nvSpPr>
          <p:cNvPr id="2" name="Title 1"/>
          <p:cNvSpPr>
            <a:spLocks noGrp="1"/>
          </p:cNvSpPr>
          <p:nvPr>
            <p:ph type="title"/>
          </p:nvPr>
        </p:nvSpPr>
        <p:spPr/>
        <p:txBody>
          <a:bodyPr/>
          <a:lstStyle/>
          <a:p>
            <a:r>
              <a:rPr lang="en-US" dirty="0">
                <a:latin typeface="+mn-lt"/>
              </a:rPr>
              <a:t>Plan for the unexpected </a:t>
            </a:r>
          </a:p>
        </p:txBody>
      </p:sp>
      <p:sp>
        <p:nvSpPr>
          <p:cNvPr id="6" name="Rectangle 5"/>
          <p:cNvSpPr/>
          <p:nvPr/>
        </p:nvSpPr>
        <p:spPr>
          <a:xfrm>
            <a:off x="-3733800" y="23813"/>
            <a:ext cx="3429000" cy="5333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Requires customization</a:t>
            </a:r>
          </a:p>
        </p:txBody>
      </p:sp>
      <p:pic>
        <p:nvPicPr>
          <p:cNvPr id="8" name="Graphic 7" descr="Document"/>
          <p:cNvPicPr>
            <a:picLocks noChangeAspect="1"/>
          </p:cNvPicPr>
          <p:nvPr/>
        </p:nvPicPr>
        <p:blipFill>
          <a:blip r:embed="rId4" cstate="screen">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7282044" y="4529420"/>
            <a:ext cx="1447800" cy="1447800"/>
          </a:xfrm>
          <a:prstGeom prst="rect">
            <a:avLst/>
          </a:prstGeom>
        </p:spPr>
      </p:pic>
    </p:spTree>
    <p:custDataLst>
      <p:tags r:id="rId1"/>
    </p:custDataLst>
    <p:extLst>
      <p:ext uri="{BB962C8B-B14F-4D97-AF65-F5344CB8AC3E}">
        <p14:creationId xmlns:p14="http://schemas.microsoft.com/office/powerpoint/2010/main" val="38713012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ext Placeholder 5"/>
          <p:cNvSpPr>
            <a:spLocks noGrp="1"/>
          </p:cNvSpPr>
          <p:nvPr>
            <p:ph type="body" sz="quarter" idx="12"/>
          </p:nvPr>
        </p:nvSpPr>
        <p:spPr/>
        <p:txBody>
          <a:bodyPr/>
          <a:lstStyle/>
          <a:p>
            <a:pPr marL="0" indent="0">
              <a:buNone/>
            </a:pPr>
            <a:r>
              <a:rPr lang="en-US" sz="2000" b="1" dirty="0">
                <a:solidFill>
                  <a:schemeClr val="accent4"/>
                </a:solidFill>
              </a:rPr>
              <a:t>Review the following sections </a:t>
            </a:r>
            <a:endParaRPr lang="en-US" sz="2000" b="1" dirty="0">
              <a:solidFill>
                <a:schemeClr val="accent1"/>
              </a:solidFill>
            </a:endParaRPr>
          </a:p>
          <a:p>
            <a:r>
              <a:rPr lang="en-US" sz="2000" b="1" dirty="0">
                <a:solidFill>
                  <a:schemeClr val="accent1"/>
                </a:solidFill>
              </a:rPr>
              <a:t>&lt;</a:t>
            </a:r>
            <a:r>
              <a:rPr lang="en-US" sz="2000" dirty="0">
                <a:solidFill>
                  <a:schemeClr val="accent4"/>
                </a:solidFill>
              </a:rPr>
              <a:t>Insert details</a:t>
            </a:r>
            <a:r>
              <a:rPr lang="en-US" sz="2000" b="1" dirty="0">
                <a:solidFill>
                  <a:schemeClr val="accent1"/>
                </a:solidFill>
              </a:rPr>
              <a:t>&gt;</a:t>
            </a:r>
          </a:p>
          <a:p>
            <a:r>
              <a:rPr lang="en-US" sz="2000" b="1" dirty="0">
                <a:solidFill>
                  <a:schemeClr val="accent1"/>
                </a:solidFill>
              </a:rPr>
              <a:t>&lt;</a:t>
            </a:r>
            <a:r>
              <a:rPr lang="en-US" sz="2000" dirty="0">
                <a:solidFill>
                  <a:schemeClr val="accent4"/>
                </a:solidFill>
              </a:rPr>
              <a:t>Insert details</a:t>
            </a:r>
            <a:r>
              <a:rPr lang="en-US" sz="2000" b="1" dirty="0">
                <a:solidFill>
                  <a:schemeClr val="accent1"/>
                </a:solidFill>
              </a:rPr>
              <a:t>&gt;</a:t>
            </a:r>
          </a:p>
          <a:p>
            <a:r>
              <a:rPr lang="en-US" sz="2000" b="1" dirty="0">
                <a:solidFill>
                  <a:schemeClr val="accent1"/>
                </a:solidFill>
              </a:rPr>
              <a:t>&lt;</a:t>
            </a:r>
            <a:r>
              <a:rPr lang="en-US" sz="2000" dirty="0">
                <a:solidFill>
                  <a:schemeClr val="accent4"/>
                </a:solidFill>
              </a:rPr>
              <a:t>Insert details</a:t>
            </a:r>
            <a:r>
              <a:rPr lang="en-US" sz="2000" b="1" dirty="0">
                <a:solidFill>
                  <a:schemeClr val="accent1"/>
                </a:solidFill>
              </a:rPr>
              <a:t>&gt;</a:t>
            </a:r>
          </a:p>
          <a:p>
            <a:pPr marL="0" indent="0">
              <a:buNone/>
            </a:pPr>
            <a:endParaRPr lang="en-US" sz="2000" b="1" dirty="0">
              <a:solidFill>
                <a:schemeClr val="accent1"/>
              </a:solidFill>
            </a:endParaRPr>
          </a:p>
          <a:p>
            <a:pPr marL="0" indent="0">
              <a:buNone/>
            </a:pPr>
            <a:r>
              <a:rPr lang="en-US" sz="2000" b="1" dirty="0">
                <a:solidFill>
                  <a:schemeClr val="accent4"/>
                </a:solidFill>
              </a:rPr>
              <a:t>Key contacts: </a:t>
            </a:r>
          </a:p>
          <a:p>
            <a:pPr marL="0" indent="0">
              <a:buNone/>
            </a:pPr>
            <a:r>
              <a:rPr lang="en-US" sz="2000" b="1" dirty="0">
                <a:solidFill>
                  <a:schemeClr val="accent1"/>
                </a:solidFill>
              </a:rPr>
              <a:t>&lt;</a:t>
            </a:r>
            <a:r>
              <a:rPr lang="en-US" sz="2000" dirty="0"/>
              <a:t>I</a:t>
            </a:r>
            <a:r>
              <a:rPr lang="en-US" sz="2000" dirty="0">
                <a:solidFill>
                  <a:schemeClr val="accent4"/>
                </a:solidFill>
              </a:rPr>
              <a:t>nsert name / contact information</a:t>
            </a:r>
            <a:r>
              <a:rPr lang="en-US" sz="2000" b="1" dirty="0">
                <a:solidFill>
                  <a:schemeClr val="accent1"/>
                </a:solidFill>
              </a:rPr>
              <a:t>&gt;</a:t>
            </a:r>
          </a:p>
          <a:p>
            <a:pPr marL="0" indent="0">
              <a:buNone/>
            </a:pPr>
            <a:r>
              <a:rPr lang="en-US" sz="2000" b="1" dirty="0">
                <a:solidFill>
                  <a:schemeClr val="accent1"/>
                </a:solidFill>
              </a:rPr>
              <a:t>&lt;</a:t>
            </a:r>
            <a:r>
              <a:rPr lang="en-US" sz="2000" dirty="0"/>
              <a:t>I</a:t>
            </a:r>
            <a:r>
              <a:rPr lang="en-US" sz="2000" dirty="0">
                <a:solidFill>
                  <a:schemeClr val="accent4"/>
                </a:solidFill>
              </a:rPr>
              <a:t>nsert name / contact information</a:t>
            </a:r>
            <a:r>
              <a:rPr lang="en-US" sz="2000" b="1" dirty="0">
                <a:solidFill>
                  <a:schemeClr val="accent1"/>
                </a:solidFill>
              </a:rPr>
              <a:t>&gt;</a:t>
            </a:r>
          </a:p>
          <a:p>
            <a:pPr marL="0" indent="0">
              <a:buNone/>
            </a:pPr>
            <a:r>
              <a:rPr lang="en-US" sz="2000" b="1" dirty="0">
                <a:solidFill>
                  <a:srgbClr val="EF3032"/>
                </a:solidFill>
              </a:rPr>
              <a:t/>
            </a:r>
            <a:br>
              <a:rPr lang="en-US" sz="2000" b="1" dirty="0">
                <a:solidFill>
                  <a:srgbClr val="EF3032"/>
                </a:solidFill>
              </a:rPr>
            </a:br>
            <a:endParaRPr lang="en-US" sz="2000" b="1" dirty="0">
              <a:solidFill>
                <a:schemeClr val="accent1"/>
              </a:solidFill>
            </a:endParaRPr>
          </a:p>
        </p:txBody>
      </p:sp>
      <p:sp>
        <p:nvSpPr>
          <p:cNvPr id="3" name="Title 2"/>
          <p:cNvSpPr>
            <a:spLocks noGrp="1"/>
          </p:cNvSpPr>
          <p:nvPr>
            <p:ph type="title"/>
          </p:nvPr>
        </p:nvSpPr>
        <p:spPr/>
        <p:txBody>
          <a:bodyPr/>
          <a:lstStyle/>
          <a:p>
            <a:r>
              <a:rPr lang="en-US" dirty="0"/>
              <a:t>Our Emergency Action Plan</a:t>
            </a:r>
          </a:p>
        </p:txBody>
      </p:sp>
      <p:sp>
        <p:nvSpPr>
          <p:cNvPr id="5" name="Rectangle 4"/>
          <p:cNvSpPr/>
          <p:nvPr/>
        </p:nvSpPr>
        <p:spPr>
          <a:xfrm>
            <a:off x="-3733800" y="23813"/>
            <a:ext cx="3429000" cy="5333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Requires customization</a:t>
            </a:r>
          </a:p>
        </p:txBody>
      </p:sp>
      <p:pic>
        <p:nvPicPr>
          <p:cNvPr id="8" name="Graphic 7" descr="Document"/>
          <p:cNvPicPr>
            <a:picLocks noChangeAspect="1"/>
          </p:cNvPicPr>
          <p:nvPr/>
        </p:nvPicPr>
        <p:blipFill>
          <a:blip r:embed="rId4" cstate="screen">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7282044" y="4419600"/>
            <a:ext cx="1447800" cy="1447800"/>
          </a:xfrm>
          <a:prstGeom prst="rect">
            <a:avLst/>
          </a:prstGeom>
        </p:spPr>
      </p:pic>
    </p:spTree>
    <p:custDataLst>
      <p:tags r:id="rId1"/>
    </p:custDataLst>
    <p:extLst>
      <p:ext uri="{BB962C8B-B14F-4D97-AF65-F5344CB8AC3E}">
        <p14:creationId xmlns:p14="http://schemas.microsoft.com/office/powerpoint/2010/main" val="26445045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rPr>
              <a:t>Know what to look for</a:t>
            </a:r>
          </a:p>
        </p:txBody>
      </p:sp>
      <p:pic>
        <p:nvPicPr>
          <p:cNvPr id="9" name="Picture 8"/>
          <p:cNvPicPr>
            <a:picLocks/>
          </p:cNvPicPr>
          <p:nvPr/>
        </p:nvPicPr>
        <p:blipFill rotWithShape="1">
          <a:blip r:embed="rId4" cstate="screen">
            <a:extLst>
              <a:ext uri="{28A0092B-C50C-407E-A947-70E740481C1C}">
                <a14:useLocalDpi xmlns:a14="http://schemas.microsoft.com/office/drawing/2010/main" val="0"/>
              </a:ext>
            </a:extLst>
          </a:blip>
          <a:srcRect/>
          <a:stretch/>
        </p:blipFill>
        <p:spPr>
          <a:xfrm>
            <a:off x="3076575" y="2286000"/>
            <a:ext cx="2990850" cy="2392680"/>
          </a:xfrm>
          <a:prstGeom prst="rect">
            <a:avLst/>
          </a:prstGeom>
          <a:effectLst>
            <a:softEdge rad="31750"/>
          </a:effectLst>
        </p:spPr>
      </p:pic>
      <p:pic>
        <p:nvPicPr>
          <p:cNvPr id="10" name="Picture 9"/>
          <p:cNvPicPr>
            <a:picLocks/>
          </p:cNvPicPr>
          <p:nvPr/>
        </p:nvPicPr>
        <p:blipFill rotWithShape="1">
          <a:blip r:embed="rId5" cstate="screen">
            <a:extLst>
              <a:ext uri="{28A0092B-C50C-407E-A947-70E740481C1C}">
                <a14:useLocalDpi xmlns:a14="http://schemas.microsoft.com/office/drawing/2010/main" val="0"/>
              </a:ext>
            </a:extLst>
          </a:blip>
          <a:srcRect/>
          <a:stretch/>
        </p:blipFill>
        <p:spPr>
          <a:xfrm>
            <a:off x="15949" y="2286000"/>
            <a:ext cx="2990850" cy="2392680"/>
          </a:xfrm>
          <a:prstGeom prst="rect">
            <a:avLst/>
          </a:prstGeom>
          <a:effectLst>
            <a:softEdge rad="31750"/>
          </a:effectLst>
        </p:spPr>
      </p:pic>
      <p:pic>
        <p:nvPicPr>
          <p:cNvPr id="11" name="Picture 10"/>
          <p:cNvPicPr>
            <a:picLocks/>
          </p:cNvPicPr>
          <p:nvPr/>
        </p:nvPicPr>
        <p:blipFill rotWithShape="1">
          <a:blip r:embed="rId6" cstate="screen">
            <a:extLst>
              <a:ext uri="{28A0092B-C50C-407E-A947-70E740481C1C}">
                <a14:useLocalDpi xmlns:a14="http://schemas.microsoft.com/office/drawing/2010/main" val="0"/>
              </a:ext>
            </a:extLst>
          </a:blip>
          <a:srcRect/>
          <a:stretch/>
        </p:blipFill>
        <p:spPr>
          <a:xfrm>
            <a:off x="6137201" y="2286000"/>
            <a:ext cx="2990850" cy="2392680"/>
          </a:xfrm>
          <a:prstGeom prst="rect">
            <a:avLst/>
          </a:prstGeom>
          <a:effectLst>
            <a:softEdge rad="31750"/>
          </a:effectLst>
        </p:spPr>
      </p:pic>
    </p:spTree>
    <p:custDataLst>
      <p:tags r:id="rId1"/>
    </p:custDataLst>
    <p:extLst>
      <p:ext uri="{BB962C8B-B14F-4D97-AF65-F5344CB8AC3E}">
        <p14:creationId xmlns:p14="http://schemas.microsoft.com/office/powerpoint/2010/main" val="10540481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p:txBody>
          <a:bodyPr/>
          <a:lstStyle/>
          <a:p>
            <a:r>
              <a:rPr lang="en-US" sz="2000" dirty="0"/>
              <a:t>Increased use of alcohol or illegal drugs</a:t>
            </a:r>
          </a:p>
          <a:p>
            <a:r>
              <a:rPr lang="en-US" sz="2000" dirty="0"/>
              <a:t>Unexplained increase in absenteeism</a:t>
            </a:r>
          </a:p>
          <a:p>
            <a:r>
              <a:rPr lang="en-US" sz="2000" dirty="0"/>
              <a:t>Vague physical complaints</a:t>
            </a:r>
          </a:p>
          <a:p>
            <a:r>
              <a:rPr lang="en-US" sz="2000" dirty="0"/>
              <a:t>Depression or withdrawal</a:t>
            </a:r>
          </a:p>
          <a:p>
            <a:r>
              <a:rPr lang="en-US" sz="2000" dirty="0"/>
              <a:t>Resistance or over reaction to changes in policy or procedure</a:t>
            </a:r>
          </a:p>
          <a:p>
            <a:r>
              <a:rPr lang="en-US" sz="2000" dirty="0"/>
              <a:t>Repeated violations of policy</a:t>
            </a:r>
          </a:p>
          <a:p>
            <a:r>
              <a:rPr lang="en-US" sz="2000" dirty="0"/>
              <a:t>Unstable or emotional responses</a:t>
            </a:r>
          </a:p>
          <a:p>
            <a:r>
              <a:rPr lang="en-US" sz="2000" dirty="0"/>
              <a:t>Explosive outbursts of anger or rage without provocation</a:t>
            </a:r>
          </a:p>
          <a:p>
            <a:r>
              <a:rPr lang="en-US" sz="2000" dirty="0"/>
              <a:t>Talks of severe financial problems</a:t>
            </a:r>
          </a:p>
          <a:p>
            <a:r>
              <a:rPr lang="en-US" sz="2000" dirty="0"/>
              <a:t>Talks of previous incidents of violence</a:t>
            </a:r>
          </a:p>
          <a:p>
            <a:r>
              <a:rPr lang="en-US" sz="2000" dirty="0"/>
              <a:t>Empathy with individual committing violence</a:t>
            </a:r>
          </a:p>
          <a:p>
            <a:r>
              <a:rPr lang="en-US" sz="2000" dirty="0"/>
              <a:t>Fascination in or unsolicited comments about firearms, dangerous weapons and violent crimes </a:t>
            </a:r>
          </a:p>
          <a:p>
            <a:pPr marL="0" indent="0">
              <a:buNone/>
            </a:pPr>
            <a:endParaRPr lang="en-US" sz="2000" dirty="0"/>
          </a:p>
          <a:p>
            <a:endParaRPr lang="en-US" sz="2000" dirty="0"/>
          </a:p>
        </p:txBody>
      </p:sp>
      <p:sp>
        <p:nvSpPr>
          <p:cNvPr id="10" name="Text Placeholder 5"/>
          <p:cNvSpPr txBox="1">
            <a:spLocks/>
          </p:cNvSpPr>
          <p:nvPr/>
        </p:nvSpPr>
        <p:spPr>
          <a:xfrm>
            <a:off x="2286000" y="1248208"/>
            <a:ext cx="8272643" cy="4462463"/>
          </a:xfrm>
          <a:prstGeom prst="rect">
            <a:avLst/>
          </a:prstGeom>
        </p:spPr>
        <p:txBody>
          <a:bodyPr/>
          <a:lstStyle>
            <a:lvl1pPr marL="342900" indent="-342900" algn="l" defTabSz="457200" rtl="0" eaLnBrk="0" fontAlgn="base" hangingPunct="0">
              <a:spcBef>
                <a:spcPct val="20000"/>
              </a:spcBef>
              <a:spcAft>
                <a:spcPct val="0"/>
              </a:spcAft>
              <a:buClr>
                <a:srgbClr val="ED1B2E"/>
              </a:buClr>
              <a:buSzPct val="75000"/>
              <a:buFont typeface="Wingdings" pitchFamily="2" charset="2"/>
              <a:buChar char="§"/>
              <a:defRPr sz="2800">
                <a:solidFill>
                  <a:srgbClr val="6D6E70"/>
                </a:solidFill>
                <a:latin typeface="Calibri" panose="020F0502020204030204" pitchFamily="34" charset="0"/>
                <a:ea typeface="+mn-ea"/>
                <a:cs typeface="Calibri" panose="020F0502020204030204" pitchFamily="34" charset="0"/>
              </a:defRPr>
            </a:lvl1pPr>
            <a:lvl2pPr marL="742950" indent="-285750" algn="l" defTabSz="457200" rtl="0" eaLnBrk="0" fontAlgn="base" hangingPunct="0">
              <a:spcBef>
                <a:spcPct val="20000"/>
              </a:spcBef>
              <a:spcAft>
                <a:spcPct val="0"/>
              </a:spcAft>
              <a:buClr>
                <a:srgbClr val="ED1B2E"/>
              </a:buClr>
              <a:buSzPct val="75000"/>
              <a:buFont typeface="Wingdings" pitchFamily="2" charset="2"/>
              <a:buChar char="§"/>
              <a:defRPr sz="2800">
                <a:solidFill>
                  <a:srgbClr val="6D6E70"/>
                </a:solidFill>
                <a:latin typeface="Calibri" panose="020F0502020204030204" pitchFamily="34" charset="0"/>
                <a:cs typeface="Calibri" panose="020F0502020204030204" pitchFamily="34" charset="0"/>
              </a:defRPr>
            </a:lvl2pPr>
            <a:lvl3pPr marL="1143000" indent="-228600" algn="l" defTabSz="457200" rtl="0" eaLnBrk="0" fontAlgn="base" hangingPunct="0">
              <a:spcBef>
                <a:spcPct val="20000"/>
              </a:spcBef>
              <a:spcAft>
                <a:spcPct val="0"/>
              </a:spcAft>
              <a:buClr>
                <a:srgbClr val="ED1B2E"/>
              </a:buClr>
              <a:buSzPct val="75000"/>
              <a:buFont typeface="Wingdings" pitchFamily="2" charset="2"/>
              <a:buChar char="§"/>
              <a:defRPr sz="2200">
                <a:solidFill>
                  <a:srgbClr val="6D6E70"/>
                </a:solidFill>
                <a:latin typeface="Calibri" panose="020F0502020204030204" pitchFamily="34" charset="0"/>
                <a:cs typeface="Calibri" panose="020F0502020204030204" pitchFamily="34" charset="0"/>
              </a:defRPr>
            </a:lvl3pPr>
            <a:lvl4pPr marL="1600200" indent="-228600" algn="l" defTabSz="457200" rtl="0" eaLnBrk="0" fontAlgn="base" hangingPunct="0">
              <a:spcBef>
                <a:spcPct val="20000"/>
              </a:spcBef>
              <a:spcAft>
                <a:spcPct val="0"/>
              </a:spcAft>
              <a:buClr>
                <a:srgbClr val="ED1B2E"/>
              </a:buClr>
              <a:buSzPct val="75000"/>
              <a:buFont typeface="Wingdings" pitchFamily="2" charset="2"/>
              <a:buChar char="§"/>
              <a:defRPr sz="2000">
                <a:solidFill>
                  <a:srgbClr val="6D6E70"/>
                </a:solidFill>
                <a:latin typeface="Calibri" panose="020F0502020204030204" pitchFamily="34" charset="0"/>
                <a:cs typeface="Calibri" panose="020F0502020204030204" pitchFamily="34" charset="0"/>
              </a:defRPr>
            </a:lvl4pPr>
            <a:lvl5pPr marL="2057400" indent="-228600" algn="l" defTabSz="457200" rtl="0" eaLnBrk="0" fontAlgn="base" hangingPunct="0">
              <a:spcBef>
                <a:spcPct val="20000"/>
              </a:spcBef>
              <a:spcAft>
                <a:spcPct val="0"/>
              </a:spcAft>
              <a:buClr>
                <a:srgbClr val="ED1B2E"/>
              </a:buClr>
              <a:buSzPct val="75000"/>
              <a:buFont typeface="Wingdings" pitchFamily="2" charset="2"/>
              <a:buChar char="§"/>
              <a:defRPr sz="1800">
                <a:solidFill>
                  <a:srgbClr val="6D6E70"/>
                </a:solidFill>
                <a:latin typeface="Calibri" panose="020F0502020204030204" pitchFamily="34" charset="0"/>
                <a:cs typeface="Calibri" panose="020F0502020204030204" pitchFamily="34" charset="0"/>
              </a:defRPr>
            </a:lvl5pPr>
            <a:lvl6pPr marL="2514600" indent="-228600" algn="l" defTabSz="457200" rtl="0"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6pPr>
            <a:lvl7pPr marL="2971800" indent="-228600" algn="l" defTabSz="457200" rtl="0"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7pPr>
            <a:lvl8pPr marL="3429000" indent="-228600" algn="l" defTabSz="457200" rtl="0"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8pPr>
            <a:lvl9pPr marL="3886200" indent="-228600" algn="l" defTabSz="457200" rtl="0"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9pPr>
          </a:lstStyle>
          <a:p>
            <a:pPr marL="0" indent="0">
              <a:buFont typeface="Wingdings" pitchFamily="2" charset="2"/>
              <a:buNone/>
            </a:pPr>
            <a:endParaRPr lang="en-US" sz="1800" kern="0" dirty="0"/>
          </a:p>
        </p:txBody>
      </p:sp>
      <p:sp>
        <p:nvSpPr>
          <p:cNvPr id="5" name="Title 4"/>
          <p:cNvSpPr>
            <a:spLocks noGrp="1"/>
          </p:cNvSpPr>
          <p:nvPr>
            <p:ph type="title"/>
          </p:nvPr>
        </p:nvSpPr>
        <p:spPr/>
        <p:txBody>
          <a:bodyPr/>
          <a:lstStyle/>
          <a:p>
            <a:r>
              <a:rPr lang="en-US" dirty="0">
                <a:latin typeface="+mn-lt"/>
              </a:rPr>
              <a:t>Know the warning signs</a:t>
            </a:r>
          </a:p>
        </p:txBody>
      </p:sp>
    </p:spTree>
    <p:custDataLst>
      <p:tags r:id="rId1"/>
    </p:custDataLst>
    <p:extLst>
      <p:ext uri="{BB962C8B-B14F-4D97-AF65-F5344CB8AC3E}">
        <p14:creationId xmlns:p14="http://schemas.microsoft.com/office/powerpoint/2010/main" val="21326683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 name="Text Placeholder 13"/>
          <p:cNvSpPr>
            <a:spLocks noGrp="1"/>
          </p:cNvSpPr>
          <p:nvPr>
            <p:ph type="body" sz="quarter" idx="12"/>
          </p:nvPr>
        </p:nvSpPr>
        <p:spPr>
          <a:xfrm>
            <a:off x="457201" y="1600200"/>
            <a:ext cx="8272643" cy="4081463"/>
          </a:xfrm>
        </p:spPr>
        <p:txBody>
          <a:bodyPr/>
          <a:lstStyle/>
          <a:p>
            <a:pPr marL="0" indent="0">
              <a:buNone/>
            </a:pPr>
            <a:r>
              <a:rPr lang="en-US" sz="2000" b="1" dirty="0"/>
              <a:t>To report warning signs:</a:t>
            </a:r>
          </a:p>
          <a:p>
            <a:r>
              <a:rPr lang="en-US" sz="2000" b="1" dirty="0">
                <a:solidFill>
                  <a:schemeClr val="accent1"/>
                </a:solidFill>
              </a:rPr>
              <a:t>&lt;</a:t>
            </a:r>
            <a:r>
              <a:rPr lang="en-US" sz="2000" dirty="0">
                <a:solidFill>
                  <a:schemeClr val="accent4"/>
                </a:solidFill>
              </a:rPr>
              <a:t>Insert instructions</a:t>
            </a:r>
            <a:r>
              <a:rPr lang="en-US" sz="2000" b="1" dirty="0">
                <a:solidFill>
                  <a:schemeClr val="accent1"/>
                </a:solidFill>
              </a:rPr>
              <a:t>&gt;</a:t>
            </a:r>
          </a:p>
          <a:p>
            <a:r>
              <a:rPr lang="en-US" sz="2000" b="1" dirty="0">
                <a:solidFill>
                  <a:schemeClr val="accent1"/>
                </a:solidFill>
              </a:rPr>
              <a:t>&lt;</a:t>
            </a:r>
            <a:r>
              <a:rPr lang="en-US" sz="2000" dirty="0">
                <a:solidFill>
                  <a:schemeClr val="accent4"/>
                </a:solidFill>
              </a:rPr>
              <a:t>Insert instructions</a:t>
            </a:r>
            <a:r>
              <a:rPr lang="en-US" sz="2000" b="1" dirty="0">
                <a:solidFill>
                  <a:schemeClr val="accent1"/>
                </a:solidFill>
              </a:rPr>
              <a:t>&gt;</a:t>
            </a:r>
          </a:p>
          <a:p>
            <a:r>
              <a:rPr lang="en-US" sz="2000" b="1" dirty="0">
                <a:solidFill>
                  <a:schemeClr val="accent1"/>
                </a:solidFill>
              </a:rPr>
              <a:t>&lt;</a:t>
            </a:r>
            <a:r>
              <a:rPr lang="en-US" sz="2000" dirty="0">
                <a:solidFill>
                  <a:schemeClr val="accent4"/>
                </a:solidFill>
              </a:rPr>
              <a:t>Insert instructions</a:t>
            </a:r>
            <a:r>
              <a:rPr lang="en-US" sz="2000" b="1" dirty="0">
                <a:solidFill>
                  <a:schemeClr val="accent1"/>
                </a:solidFill>
              </a:rPr>
              <a:t>&gt;</a:t>
            </a:r>
          </a:p>
          <a:p>
            <a:pPr marL="0" indent="0">
              <a:buNone/>
            </a:pPr>
            <a:endParaRPr lang="en-US" sz="2000" b="1" dirty="0"/>
          </a:p>
          <a:p>
            <a:pPr marL="0" indent="0">
              <a:buNone/>
            </a:pPr>
            <a:r>
              <a:rPr lang="en-US" sz="2000" b="1" dirty="0"/>
              <a:t>To find out more </a:t>
            </a:r>
            <a:r>
              <a:rPr lang="en-US" sz="2000" b="1" dirty="0">
                <a:solidFill>
                  <a:schemeClr val="accent1"/>
                </a:solidFill>
              </a:rPr>
              <a:t>&lt;</a:t>
            </a:r>
            <a:r>
              <a:rPr lang="en-US" sz="2000" dirty="0">
                <a:solidFill>
                  <a:schemeClr val="accent4"/>
                </a:solidFill>
              </a:rPr>
              <a:t>insert details</a:t>
            </a:r>
            <a:r>
              <a:rPr lang="en-US" sz="2000" b="1" dirty="0">
                <a:solidFill>
                  <a:schemeClr val="accent1"/>
                </a:solidFill>
              </a:rPr>
              <a:t>&gt;</a:t>
            </a:r>
            <a:endParaRPr lang="en-US" sz="2000" b="1" dirty="0"/>
          </a:p>
          <a:p>
            <a:pPr marL="0" indent="0">
              <a:buNone/>
            </a:pPr>
            <a:endParaRPr lang="en-US" sz="2000" b="1" dirty="0">
              <a:solidFill>
                <a:schemeClr val="accent4"/>
              </a:solidFill>
            </a:endParaRPr>
          </a:p>
          <a:p>
            <a:pPr marL="0" indent="0">
              <a:buNone/>
            </a:pPr>
            <a:r>
              <a:rPr lang="en-US" sz="2000" b="1" dirty="0">
                <a:solidFill>
                  <a:schemeClr val="accent4"/>
                </a:solidFill>
              </a:rPr>
              <a:t>Key contacts: </a:t>
            </a:r>
          </a:p>
          <a:p>
            <a:pPr marL="0" indent="0">
              <a:buNone/>
            </a:pPr>
            <a:r>
              <a:rPr lang="en-US" sz="2000" b="1" dirty="0">
                <a:solidFill>
                  <a:schemeClr val="accent1"/>
                </a:solidFill>
              </a:rPr>
              <a:t>&lt;</a:t>
            </a:r>
            <a:r>
              <a:rPr lang="en-US" sz="2000" dirty="0"/>
              <a:t>I</a:t>
            </a:r>
            <a:r>
              <a:rPr lang="en-US" sz="2000" dirty="0">
                <a:solidFill>
                  <a:schemeClr val="accent4"/>
                </a:solidFill>
              </a:rPr>
              <a:t>nsert name / contact information</a:t>
            </a:r>
            <a:r>
              <a:rPr lang="en-US" sz="2000" b="1" dirty="0">
                <a:solidFill>
                  <a:schemeClr val="accent1"/>
                </a:solidFill>
              </a:rPr>
              <a:t>&gt;</a:t>
            </a:r>
          </a:p>
          <a:p>
            <a:pPr marL="0" indent="0">
              <a:buNone/>
            </a:pPr>
            <a:r>
              <a:rPr lang="en-US" sz="2000" b="1" dirty="0">
                <a:solidFill>
                  <a:schemeClr val="accent1"/>
                </a:solidFill>
              </a:rPr>
              <a:t>&lt;</a:t>
            </a:r>
            <a:r>
              <a:rPr lang="en-US" sz="2000" dirty="0"/>
              <a:t>I</a:t>
            </a:r>
            <a:r>
              <a:rPr lang="en-US" sz="2000" dirty="0">
                <a:solidFill>
                  <a:schemeClr val="accent4"/>
                </a:solidFill>
              </a:rPr>
              <a:t>nsert name / contact information</a:t>
            </a:r>
            <a:r>
              <a:rPr lang="en-US" sz="2000" b="1" dirty="0">
                <a:solidFill>
                  <a:schemeClr val="accent1"/>
                </a:solidFill>
              </a:rPr>
              <a:t>&gt;</a:t>
            </a:r>
          </a:p>
          <a:p>
            <a:endParaRPr lang="en-US" sz="2000" dirty="0"/>
          </a:p>
        </p:txBody>
      </p:sp>
      <p:sp>
        <p:nvSpPr>
          <p:cNvPr id="15" name="Title 5"/>
          <p:cNvSpPr>
            <a:spLocks noGrp="1"/>
          </p:cNvSpPr>
          <p:nvPr>
            <p:ph type="title"/>
          </p:nvPr>
        </p:nvSpPr>
        <p:spPr>
          <a:xfrm>
            <a:off x="0" y="1"/>
            <a:ext cx="9144000" cy="1219200"/>
          </a:xfrm>
        </p:spPr>
        <p:txBody>
          <a:bodyPr/>
          <a:lstStyle/>
          <a:p>
            <a:r>
              <a:rPr lang="en-US" dirty="0">
                <a:latin typeface="+mn-lt"/>
              </a:rPr>
              <a:t>Report warning signs </a:t>
            </a:r>
          </a:p>
        </p:txBody>
      </p:sp>
      <p:sp>
        <p:nvSpPr>
          <p:cNvPr id="5" name="Rectangle 4"/>
          <p:cNvSpPr/>
          <p:nvPr/>
        </p:nvSpPr>
        <p:spPr>
          <a:xfrm>
            <a:off x="-3733800" y="23813"/>
            <a:ext cx="3429000" cy="5333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Requires customization</a:t>
            </a:r>
          </a:p>
        </p:txBody>
      </p:sp>
    </p:spTree>
    <p:custDataLst>
      <p:tags r:id="rId1"/>
    </p:custDataLst>
    <p:extLst>
      <p:ext uri="{BB962C8B-B14F-4D97-AF65-F5344CB8AC3E}">
        <p14:creationId xmlns:p14="http://schemas.microsoft.com/office/powerpoint/2010/main" val="34336394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latin typeface="+mn-lt"/>
              </a:rPr>
              <a:t>Recognize the situation</a:t>
            </a:r>
          </a:p>
        </p:txBody>
      </p:sp>
      <p:cxnSp>
        <p:nvCxnSpPr>
          <p:cNvPr id="5" name="Connector: Elbow 4"/>
          <p:cNvCxnSpPr>
            <a:cxnSpLocks/>
            <a:endCxn id="9" idx="1"/>
          </p:cNvCxnSpPr>
          <p:nvPr/>
        </p:nvCxnSpPr>
        <p:spPr>
          <a:xfrm rot="5400000" flipH="1" flipV="1">
            <a:off x="1401931" y="1999100"/>
            <a:ext cx="931242" cy="709358"/>
          </a:xfrm>
          <a:prstGeom prst="bentConnector2">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6" name="Connector: Elbow 5"/>
          <p:cNvCxnSpPr>
            <a:cxnSpLocks/>
          </p:cNvCxnSpPr>
          <p:nvPr/>
        </p:nvCxnSpPr>
        <p:spPr>
          <a:xfrm rot="10800000" flipH="1">
            <a:off x="1219912" y="1422799"/>
            <a:ext cx="261836" cy="1943822"/>
          </a:xfrm>
          <a:prstGeom prst="bentConnector3">
            <a:avLst>
              <a:gd name="adj1" fmla="val -131975"/>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7" name="Connector: Elbow 6"/>
          <p:cNvCxnSpPr>
            <a:cxnSpLocks/>
            <a:stCxn id="28" idx="3"/>
            <a:endCxn id="10" idx="1"/>
          </p:cNvCxnSpPr>
          <p:nvPr/>
        </p:nvCxnSpPr>
        <p:spPr>
          <a:xfrm flipV="1">
            <a:off x="1715807" y="2359296"/>
            <a:ext cx="983605" cy="1001546"/>
          </a:xfrm>
          <a:prstGeom prst="bentConnector3">
            <a:avLst>
              <a:gd name="adj1" fmla="val 50000"/>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1512871" y="1216965"/>
            <a:ext cx="6703973" cy="400110"/>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6D6E70"/>
                </a:solidFill>
                <a:effectLst/>
                <a:uLnTx/>
                <a:uFillTx/>
                <a:latin typeface="Arial" pitchFamily="34" charset="0"/>
                <a:ea typeface="+mn-ea"/>
                <a:cs typeface="Arial" pitchFamily="34" charset="0"/>
              </a:rPr>
              <a:t>Always know where exits are</a:t>
            </a:r>
          </a:p>
        </p:txBody>
      </p:sp>
      <p:sp>
        <p:nvSpPr>
          <p:cNvPr id="9" name="Rectangle 8"/>
          <p:cNvSpPr/>
          <p:nvPr/>
        </p:nvSpPr>
        <p:spPr>
          <a:xfrm>
            <a:off x="2222231" y="1688103"/>
            <a:ext cx="5611169" cy="400110"/>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6D6E70"/>
                </a:solidFill>
                <a:effectLst/>
                <a:uLnTx/>
                <a:uFillTx/>
                <a:latin typeface="Arial" pitchFamily="34" charset="0"/>
                <a:ea typeface="+mn-ea"/>
                <a:cs typeface="Arial" pitchFamily="34" charset="0"/>
              </a:rPr>
              <a:t>Be aware of your environment</a:t>
            </a:r>
          </a:p>
        </p:txBody>
      </p:sp>
      <p:sp>
        <p:nvSpPr>
          <p:cNvPr id="10" name="Rectangle 9"/>
          <p:cNvSpPr/>
          <p:nvPr/>
        </p:nvSpPr>
        <p:spPr>
          <a:xfrm>
            <a:off x="2699412" y="2159241"/>
            <a:ext cx="6019800" cy="400110"/>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6D6E70"/>
                </a:solidFill>
                <a:effectLst/>
                <a:uLnTx/>
                <a:uFillTx/>
                <a:latin typeface="Arial" pitchFamily="34" charset="0"/>
                <a:ea typeface="+mn-ea"/>
                <a:cs typeface="Arial" pitchFamily="34" charset="0"/>
              </a:rPr>
              <a:t>Use your senses </a:t>
            </a:r>
          </a:p>
        </p:txBody>
      </p:sp>
      <p:sp>
        <p:nvSpPr>
          <p:cNvPr id="18" name="Text Placeholder 5"/>
          <p:cNvSpPr txBox="1">
            <a:spLocks/>
          </p:cNvSpPr>
          <p:nvPr/>
        </p:nvSpPr>
        <p:spPr>
          <a:xfrm>
            <a:off x="2741943" y="2638358"/>
            <a:ext cx="5977269" cy="3336710"/>
          </a:xfrm>
          <a:prstGeom prst="rect">
            <a:avLst/>
          </a:prstGeom>
        </p:spPr>
        <p:txBody>
          <a:bodyPr/>
          <a:lstStyle>
            <a:lvl1pPr marL="342900" indent="-342900" algn="l" defTabSz="457200" rtl="0" eaLnBrk="0" fontAlgn="base" hangingPunct="0">
              <a:spcBef>
                <a:spcPct val="20000"/>
              </a:spcBef>
              <a:spcAft>
                <a:spcPct val="0"/>
              </a:spcAft>
              <a:buClr>
                <a:srgbClr val="ED1B2E"/>
              </a:buClr>
              <a:buSzPct val="75000"/>
              <a:buFont typeface="Wingdings" pitchFamily="2" charset="2"/>
              <a:buChar char="§"/>
              <a:defRPr sz="2800">
                <a:solidFill>
                  <a:srgbClr val="6D6E70"/>
                </a:solidFill>
                <a:latin typeface="Akzidenz-Grotesk Std Regular" panose="02000503030000020003" pitchFamily="2" charset="0"/>
                <a:ea typeface="+mn-ea"/>
                <a:cs typeface="+mn-cs"/>
              </a:defRPr>
            </a:lvl1pPr>
            <a:lvl2pPr marL="742950" indent="-285750" algn="l" defTabSz="457200" rtl="0" eaLnBrk="0" fontAlgn="base" hangingPunct="0">
              <a:spcBef>
                <a:spcPct val="20000"/>
              </a:spcBef>
              <a:spcAft>
                <a:spcPct val="0"/>
              </a:spcAft>
              <a:buClr>
                <a:srgbClr val="ED1B2E"/>
              </a:buClr>
              <a:buSzPct val="75000"/>
              <a:buFont typeface="Wingdings" pitchFamily="2" charset="2"/>
              <a:buChar char="§"/>
              <a:defRPr sz="2800">
                <a:solidFill>
                  <a:srgbClr val="6D6E70"/>
                </a:solidFill>
                <a:latin typeface="Akzidenz-Grotesk Std Regular" panose="02000503030000020003" pitchFamily="2" charset="0"/>
                <a:cs typeface="+mn-cs"/>
              </a:defRPr>
            </a:lvl2pPr>
            <a:lvl3pPr marL="1143000" indent="-228600" algn="l" defTabSz="457200" rtl="0" eaLnBrk="0" fontAlgn="base" hangingPunct="0">
              <a:spcBef>
                <a:spcPct val="20000"/>
              </a:spcBef>
              <a:spcAft>
                <a:spcPct val="0"/>
              </a:spcAft>
              <a:buClr>
                <a:srgbClr val="ED1B2E"/>
              </a:buClr>
              <a:buSzPct val="75000"/>
              <a:buFont typeface="Wingdings" pitchFamily="2" charset="2"/>
              <a:buChar char="§"/>
              <a:defRPr sz="2200">
                <a:solidFill>
                  <a:srgbClr val="6D6E70"/>
                </a:solidFill>
                <a:latin typeface="Akzidenz-Grotesk Std Regular" panose="02000503030000020003" pitchFamily="2" charset="0"/>
                <a:cs typeface="+mn-cs"/>
              </a:defRPr>
            </a:lvl3pPr>
            <a:lvl4pPr marL="1600200" indent="-228600" algn="l" defTabSz="457200" rtl="0" eaLnBrk="0" fontAlgn="base" hangingPunct="0">
              <a:spcBef>
                <a:spcPct val="20000"/>
              </a:spcBef>
              <a:spcAft>
                <a:spcPct val="0"/>
              </a:spcAft>
              <a:buClr>
                <a:srgbClr val="ED1B2E"/>
              </a:buClr>
              <a:buSzPct val="75000"/>
              <a:buFont typeface="Wingdings" pitchFamily="2" charset="2"/>
              <a:buChar char="§"/>
              <a:defRPr sz="2000">
                <a:solidFill>
                  <a:srgbClr val="6D6E70"/>
                </a:solidFill>
                <a:latin typeface="Akzidenz-Grotesk Std Regular" panose="02000503030000020003" pitchFamily="2" charset="0"/>
                <a:cs typeface="+mn-cs"/>
              </a:defRPr>
            </a:lvl4pPr>
            <a:lvl5pPr marL="2057400" indent="-228600" algn="l" defTabSz="457200" rtl="0" eaLnBrk="0" fontAlgn="base" hangingPunct="0">
              <a:spcBef>
                <a:spcPct val="20000"/>
              </a:spcBef>
              <a:spcAft>
                <a:spcPct val="0"/>
              </a:spcAft>
              <a:buClr>
                <a:srgbClr val="ED1B2E"/>
              </a:buClr>
              <a:buSzPct val="75000"/>
              <a:buFont typeface="Wingdings" pitchFamily="2" charset="2"/>
              <a:buChar char="§"/>
              <a:defRPr sz="1800">
                <a:solidFill>
                  <a:srgbClr val="6D6E70"/>
                </a:solidFill>
                <a:latin typeface="Akzidenz-Grotesk Std Regular" panose="02000503030000020003" pitchFamily="2" charset="0"/>
                <a:cs typeface="+mn-cs"/>
              </a:defRPr>
            </a:lvl5pPr>
            <a:lvl6pPr marL="2514600" indent="-228600" algn="l" defTabSz="457200" rtl="0"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6pPr>
            <a:lvl7pPr marL="2971800" indent="-228600" algn="l" defTabSz="457200" rtl="0"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7pPr>
            <a:lvl8pPr marL="3429000" indent="-228600" algn="l" defTabSz="457200" rtl="0"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8pPr>
            <a:lvl9pPr marL="3886200" indent="-228600" algn="l" defTabSz="457200" rtl="0"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9pPr>
          </a:lstStyle>
          <a:p>
            <a:pPr marL="342900" marR="0" lvl="0" indent="-342900" algn="l" defTabSz="457200" rtl="0" eaLnBrk="0" fontAlgn="base" latinLnBrk="0" hangingPunct="0">
              <a:lnSpc>
                <a:spcPct val="100000"/>
              </a:lnSpc>
              <a:spcBef>
                <a:spcPct val="20000"/>
              </a:spcBef>
              <a:spcAft>
                <a:spcPct val="0"/>
              </a:spcAft>
              <a:buClr>
                <a:srgbClr val="D33320"/>
              </a:buClr>
              <a:buSzPct val="75000"/>
              <a:buFont typeface="Wingdings" pitchFamily="2" charset="2"/>
              <a:buChar char="§"/>
              <a:tabLst/>
              <a:defRPr/>
            </a:pPr>
            <a:r>
              <a:rPr kumimoji="0" lang="en-US" sz="2000" b="1" i="0" u="none" strike="noStrike" kern="0" cap="none" spc="0" normalizeH="0" baseline="0" noProof="0" dirty="0">
                <a:ln>
                  <a:noFill/>
                </a:ln>
                <a:solidFill>
                  <a:srgbClr val="D33320"/>
                </a:solidFill>
                <a:effectLst/>
                <a:uLnTx/>
                <a:uFillTx/>
                <a:latin typeface="Arial" panose="020B0604020202020204" pitchFamily="34" charset="0"/>
                <a:ea typeface="+mn-ea"/>
                <a:cs typeface="Arial" panose="020B0604020202020204" pitchFamily="34" charset="0"/>
              </a:rPr>
              <a:t>Sight </a:t>
            </a:r>
            <a:r>
              <a:rPr kumimoji="0" lang="en-US" sz="2000" b="0" i="0" u="none" strike="noStrike" kern="0" cap="none" spc="0" normalizeH="0" baseline="0" noProof="0" dirty="0">
                <a:ln>
                  <a:noFill/>
                </a:ln>
                <a:solidFill>
                  <a:srgbClr val="6D6E70"/>
                </a:solidFill>
                <a:effectLst/>
                <a:uLnTx/>
                <a:uFillTx/>
                <a:latin typeface="Arial" panose="020B0604020202020204" pitchFamily="34" charset="0"/>
                <a:ea typeface="+mn-ea"/>
                <a:cs typeface="Arial" panose="020B0604020202020204" pitchFamily="34" charset="0"/>
              </a:rPr>
              <a:t>– Look for anything out of the ordinary</a:t>
            </a:r>
          </a:p>
          <a:p>
            <a:pPr marL="342900" marR="0" lvl="0" indent="-342900" algn="l" defTabSz="457200" rtl="0" eaLnBrk="0" fontAlgn="base" latinLnBrk="0" hangingPunct="0">
              <a:lnSpc>
                <a:spcPct val="100000"/>
              </a:lnSpc>
              <a:spcBef>
                <a:spcPct val="20000"/>
              </a:spcBef>
              <a:spcAft>
                <a:spcPct val="0"/>
              </a:spcAft>
              <a:buClr>
                <a:srgbClr val="D33320"/>
              </a:buClr>
              <a:buSzPct val="75000"/>
              <a:buFont typeface="Wingdings" pitchFamily="2" charset="2"/>
              <a:buChar char="§"/>
              <a:tabLst/>
              <a:defRPr/>
            </a:pPr>
            <a:r>
              <a:rPr kumimoji="0" lang="en-US" sz="2000" b="1" i="0" u="none" strike="noStrike" kern="0" cap="none" spc="0" normalizeH="0" baseline="0" noProof="0" dirty="0">
                <a:ln>
                  <a:noFill/>
                </a:ln>
                <a:solidFill>
                  <a:srgbClr val="D33320"/>
                </a:solidFill>
                <a:effectLst/>
                <a:uLnTx/>
                <a:uFillTx/>
                <a:latin typeface="Arial" panose="020B0604020202020204" pitchFamily="34" charset="0"/>
                <a:ea typeface="+mn-ea"/>
                <a:cs typeface="Arial" panose="020B0604020202020204" pitchFamily="34" charset="0"/>
              </a:rPr>
              <a:t>Hearing</a:t>
            </a:r>
            <a:r>
              <a:rPr kumimoji="0" lang="en-US" sz="2000" b="0" i="0" u="none" strike="noStrike" kern="0" cap="none" spc="0" normalizeH="0" baseline="0" noProof="0" dirty="0">
                <a:ln>
                  <a:noFill/>
                </a:ln>
                <a:solidFill>
                  <a:srgbClr val="D33320"/>
                </a:solidFill>
                <a:effectLst/>
                <a:uLnTx/>
                <a:uFillTx/>
                <a:latin typeface="Arial" panose="020B0604020202020204" pitchFamily="34" charset="0"/>
                <a:ea typeface="+mn-ea"/>
                <a:cs typeface="Arial" panose="020B0604020202020204" pitchFamily="34" charset="0"/>
              </a:rPr>
              <a:t> </a:t>
            </a:r>
            <a:r>
              <a:rPr kumimoji="0" lang="en-US" sz="2000" b="0" i="0" u="none" strike="noStrike" kern="0" cap="none" spc="0" normalizeH="0" baseline="0" noProof="0" dirty="0">
                <a:ln>
                  <a:noFill/>
                </a:ln>
                <a:solidFill>
                  <a:srgbClr val="6D6E70"/>
                </a:solidFill>
                <a:effectLst/>
                <a:uLnTx/>
                <a:uFillTx/>
                <a:latin typeface="Arial" panose="020B0604020202020204" pitchFamily="34" charset="0"/>
                <a:ea typeface="+mn-ea"/>
                <a:cs typeface="Arial" panose="020B0604020202020204" pitchFamily="34" charset="0"/>
              </a:rPr>
              <a:t>– Listen for unusual noises and the direction they are coming from </a:t>
            </a:r>
          </a:p>
          <a:p>
            <a:pPr marL="342900" marR="0" lvl="0" indent="-342900" algn="l" defTabSz="457200" rtl="0" eaLnBrk="0" fontAlgn="base" latinLnBrk="0" hangingPunct="0">
              <a:lnSpc>
                <a:spcPct val="100000"/>
              </a:lnSpc>
              <a:spcBef>
                <a:spcPct val="20000"/>
              </a:spcBef>
              <a:spcAft>
                <a:spcPct val="0"/>
              </a:spcAft>
              <a:buClr>
                <a:srgbClr val="D33320"/>
              </a:buClr>
              <a:buSzPct val="75000"/>
              <a:buFont typeface="Wingdings" pitchFamily="2" charset="2"/>
              <a:buChar char="§"/>
              <a:tabLst/>
              <a:defRPr/>
            </a:pPr>
            <a:r>
              <a:rPr kumimoji="0" lang="en-US" sz="2000" b="1" i="0" u="none" strike="noStrike" kern="0" cap="none" spc="0" normalizeH="0" baseline="0" noProof="0" dirty="0">
                <a:ln>
                  <a:noFill/>
                </a:ln>
                <a:solidFill>
                  <a:srgbClr val="D33320"/>
                </a:solidFill>
                <a:effectLst/>
                <a:uLnTx/>
                <a:uFillTx/>
                <a:latin typeface="Arial" panose="020B0604020202020204" pitchFamily="34" charset="0"/>
                <a:ea typeface="+mn-ea"/>
                <a:cs typeface="Arial" panose="020B0604020202020204" pitchFamily="34" charset="0"/>
              </a:rPr>
              <a:t>Smell </a:t>
            </a:r>
            <a:r>
              <a:rPr kumimoji="0" lang="en-US" sz="2000" b="0" i="0" u="none" strike="noStrike" kern="0" cap="none" spc="0" normalizeH="0" baseline="0" noProof="0" dirty="0">
                <a:ln>
                  <a:noFill/>
                </a:ln>
                <a:solidFill>
                  <a:srgbClr val="6D6E70"/>
                </a:solidFill>
                <a:effectLst/>
                <a:uLnTx/>
                <a:uFillTx/>
                <a:latin typeface="Arial" panose="020B0604020202020204" pitchFamily="34" charset="0"/>
                <a:ea typeface="+mn-ea"/>
                <a:cs typeface="Arial" panose="020B0604020202020204" pitchFamily="34" charset="0"/>
              </a:rPr>
              <a:t>– Identify any strange odors and what the source might be </a:t>
            </a:r>
          </a:p>
        </p:txBody>
      </p:sp>
      <p:sp>
        <p:nvSpPr>
          <p:cNvPr id="28" name="TextBox 27"/>
          <p:cNvSpPr txBox="1"/>
          <p:nvPr/>
        </p:nvSpPr>
        <p:spPr>
          <a:xfrm>
            <a:off x="1251035" y="2699122"/>
            <a:ext cx="464772" cy="1323439"/>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0" b="1" i="0" u="none" strike="noStrike" kern="1200" cap="none" spc="0" normalizeH="0" baseline="0" noProof="0" dirty="0">
                <a:ln>
                  <a:noFill/>
                </a:ln>
                <a:solidFill>
                  <a:srgbClr val="D33320"/>
                </a:solidFill>
                <a:effectLst/>
                <a:uLnTx/>
                <a:uFillTx/>
                <a:latin typeface="Arial" pitchFamily="34" charset="0"/>
                <a:ea typeface="+mn-ea"/>
                <a:cs typeface="Arial" pitchFamily="34" charset="0"/>
              </a:rPr>
              <a:t>!</a:t>
            </a:r>
          </a:p>
        </p:txBody>
      </p:sp>
      <p:pic>
        <p:nvPicPr>
          <p:cNvPr id="13" name="Graphic 12"/>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1101660" y="3799323"/>
            <a:ext cx="822421" cy="2173542"/>
          </a:xfrm>
          <a:prstGeom prst="rect">
            <a:avLst/>
          </a:prstGeom>
        </p:spPr>
      </p:pic>
    </p:spTree>
    <p:custDataLst>
      <p:tags r:id="rId1"/>
    </p:custDataLst>
    <p:extLst>
      <p:ext uri="{BB962C8B-B14F-4D97-AF65-F5344CB8AC3E}">
        <p14:creationId xmlns:p14="http://schemas.microsoft.com/office/powerpoint/2010/main" val="3878903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 Placeholder 32"/>
          <p:cNvSpPr>
            <a:spLocks noGrp="1"/>
          </p:cNvSpPr>
          <p:nvPr>
            <p:ph type="body" sz="quarter" idx="12"/>
          </p:nvPr>
        </p:nvSpPr>
        <p:spPr/>
        <p:txBody>
          <a:bodyPr/>
          <a:lstStyle/>
          <a:p>
            <a:pPr marL="0" indent="0">
              <a:buNone/>
            </a:pPr>
            <a:endParaRPr lang="en-US" sz="2400" b="1" dirty="0">
              <a:solidFill>
                <a:schemeClr val="accent1"/>
              </a:solidFill>
            </a:endParaRPr>
          </a:p>
          <a:p>
            <a:pPr marL="0" indent="0">
              <a:buNone/>
            </a:pPr>
            <a:endParaRPr lang="en-US" sz="2400" b="1" dirty="0">
              <a:solidFill>
                <a:schemeClr val="accent1"/>
              </a:solidFill>
            </a:endParaRPr>
          </a:p>
          <a:p>
            <a:pPr marL="0" indent="0">
              <a:buNone/>
            </a:pPr>
            <a:endParaRPr lang="en-US" sz="2400" b="1" dirty="0">
              <a:solidFill>
                <a:schemeClr val="accent1"/>
              </a:solidFill>
            </a:endParaRPr>
          </a:p>
          <a:p>
            <a:pPr marL="0" indent="0">
              <a:buNone/>
            </a:pPr>
            <a:endParaRPr lang="en-US" sz="2400" b="1" dirty="0">
              <a:solidFill>
                <a:schemeClr val="accent1"/>
              </a:solidFill>
            </a:endParaRPr>
          </a:p>
          <a:p>
            <a:pPr marL="0" indent="0">
              <a:buNone/>
            </a:pPr>
            <a:endParaRPr lang="en-US" sz="2400" b="1" dirty="0">
              <a:solidFill>
                <a:schemeClr val="accent1"/>
              </a:solidFill>
            </a:endParaRPr>
          </a:p>
          <a:p>
            <a:pPr marL="0" indent="0">
              <a:buNone/>
            </a:pPr>
            <a:endParaRPr lang="en-US" sz="2400" b="1" dirty="0">
              <a:solidFill>
                <a:schemeClr val="accent1"/>
              </a:solidFill>
            </a:endParaRPr>
          </a:p>
          <a:p>
            <a:pPr marL="0" indent="0">
              <a:buNone/>
            </a:pPr>
            <a:endParaRPr lang="en-US" sz="2400" b="1" dirty="0">
              <a:solidFill>
                <a:schemeClr val="accent1"/>
              </a:solidFill>
            </a:endParaRPr>
          </a:p>
          <a:p>
            <a:pPr marL="0" indent="0">
              <a:buNone/>
            </a:pPr>
            <a:endParaRPr lang="en-US" sz="2400" b="1" dirty="0">
              <a:solidFill>
                <a:schemeClr val="accent1"/>
              </a:solidFill>
            </a:endParaRPr>
          </a:p>
          <a:p>
            <a:pPr marL="0" indent="0">
              <a:buNone/>
            </a:pPr>
            <a:endParaRPr lang="en-US" sz="2400" b="1" dirty="0">
              <a:solidFill>
                <a:schemeClr val="accent1"/>
              </a:solidFill>
            </a:endParaRPr>
          </a:p>
          <a:p>
            <a:pPr marL="0" indent="0">
              <a:buNone/>
            </a:pPr>
            <a:endParaRPr lang="en-US" sz="2400" b="1" dirty="0">
              <a:solidFill>
                <a:schemeClr val="accent1"/>
              </a:solidFill>
            </a:endParaRPr>
          </a:p>
          <a:p>
            <a:endParaRPr lang="en-US" sz="2400" b="1" dirty="0">
              <a:solidFill>
                <a:schemeClr val="tx1"/>
              </a:solidFill>
            </a:endParaRPr>
          </a:p>
        </p:txBody>
      </p:sp>
      <p:sp>
        <p:nvSpPr>
          <p:cNvPr id="3" name="Title 2"/>
          <p:cNvSpPr>
            <a:spLocks noGrp="1"/>
          </p:cNvSpPr>
          <p:nvPr>
            <p:ph type="title"/>
          </p:nvPr>
        </p:nvSpPr>
        <p:spPr/>
        <p:txBody>
          <a:bodyPr/>
          <a:lstStyle/>
          <a:p>
            <a:r>
              <a:rPr lang="en-US" dirty="0">
                <a:latin typeface="Arial" panose="020B0604020202020204" pitchFamily="34" charset="0"/>
                <a:cs typeface="Arial" panose="020B0604020202020204" pitchFamily="34" charset="0"/>
              </a:rPr>
              <a:t>Decide to act</a:t>
            </a:r>
          </a:p>
        </p:txBody>
      </p:sp>
      <p:sp>
        <p:nvSpPr>
          <p:cNvPr id="16" name="Rectangle 15"/>
          <p:cNvSpPr/>
          <p:nvPr/>
        </p:nvSpPr>
        <p:spPr>
          <a:xfrm>
            <a:off x="5130801" y="4419600"/>
            <a:ext cx="3599044" cy="1569660"/>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6D6E70"/>
                </a:solidFill>
                <a:effectLst/>
                <a:uLnTx/>
                <a:uFillTx/>
                <a:latin typeface="Arial" pitchFamily="34" charset="0"/>
                <a:ea typeface="+mn-ea"/>
                <a:cs typeface="Arial" pitchFamily="34" charset="0"/>
              </a:rPr>
              <a:t>Don’t freeze!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D33320"/>
                </a:solidFill>
                <a:effectLst/>
                <a:uLnTx/>
                <a:uFillTx/>
                <a:latin typeface="Arial" pitchFamily="34" charset="0"/>
                <a:ea typeface="+mn-ea"/>
                <a:cs typeface="Arial" pitchFamily="34" charset="0"/>
              </a:rPr>
              <a:t>Choose the best action </a:t>
            </a:r>
            <a:r>
              <a:rPr kumimoji="0" lang="en-US" sz="2400" b="0" i="0" u="none" strike="noStrike" kern="1200" cap="none" spc="0" normalizeH="0" baseline="0" noProof="0" dirty="0">
                <a:ln>
                  <a:noFill/>
                </a:ln>
                <a:solidFill>
                  <a:srgbClr val="6D6E70"/>
                </a:solidFill>
                <a:effectLst/>
                <a:uLnTx/>
                <a:uFillTx/>
                <a:latin typeface="Arial" pitchFamily="34" charset="0"/>
                <a:ea typeface="+mn-ea"/>
                <a:cs typeface="Arial" pitchFamily="34" charset="0"/>
              </a:rPr>
              <a:t>based on how close you are to the shooter</a:t>
            </a:r>
          </a:p>
        </p:txBody>
      </p:sp>
      <p:pic>
        <p:nvPicPr>
          <p:cNvPr id="2" name="Picture 1"/>
          <p:cNvPicPr>
            <a:picLocks noChangeAspect="1"/>
          </p:cNvPicPr>
          <p:nvPr/>
        </p:nvPicPr>
        <p:blipFill>
          <a:blip r:embed="rId4"/>
          <a:stretch>
            <a:fillRect/>
          </a:stretch>
        </p:blipFill>
        <p:spPr>
          <a:xfrm>
            <a:off x="482600" y="1072347"/>
            <a:ext cx="6629400" cy="4916913"/>
          </a:xfrm>
          <a:prstGeom prst="rect">
            <a:avLst/>
          </a:prstGeom>
        </p:spPr>
      </p:pic>
    </p:spTree>
    <p:custDataLst>
      <p:tags r:id="rId1"/>
    </p:custDataLst>
    <p:extLst>
      <p:ext uri="{BB962C8B-B14F-4D97-AF65-F5344CB8AC3E}">
        <p14:creationId xmlns:p14="http://schemas.microsoft.com/office/powerpoint/2010/main" val="8843252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2367472" y="2515342"/>
            <a:ext cx="6362374" cy="3504458"/>
          </a:xfrm>
        </p:spPr>
        <p:txBody>
          <a:bodyPr/>
          <a:lstStyle/>
          <a:p>
            <a:pPr marL="0" indent="0">
              <a:buNone/>
            </a:pPr>
            <a:endParaRPr lang="en-US" sz="2000" dirty="0">
              <a:solidFill>
                <a:schemeClr val="tx1"/>
              </a:solidFill>
            </a:endParaRPr>
          </a:p>
          <a:p>
            <a:r>
              <a:rPr lang="en-US" sz="2000" dirty="0">
                <a:solidFill>
                  <a:schemeClr val="tx1"/>
                </a:solidFill>
              </a:rPr>
              <a:t>If safe, evacuate immediately</a:t>
            </a:r>
          </a:p>
          <a:p>
            <a:r>
              <a:rPr lang="en-US" sz="2000" dirty="0">
                <a:solidFill>
                  <a:schemeClr val="tx1"/>
                </a:solidFill>
              </a:rPr>
              <a:t>Look for a path that provides cover or concealment </a:t>
            </a:r>
          </a:p>
          <a:p>
            <a:pPr lvl="0"/>
            <a:r>
              <a:rPr lang="en-US" sz="2000" dirty="0"/>
              <a:t>Leave all personal belongings </a:t>
            </a:r>
            <a:r>
              <a:rPr lang="en-US" sz="2000" dirty="0" smtClean="0"/>
              <a:t>behind</a:t>
            </a:r>
            <a:endParaRPr lang="en-US" sz="2000" dirty="0"/>
          </a:p>
          <a:p>
            <a:r>
              <a:rPr lang="en-US" sz="2000" dirty="0" smtClean="0">
                <a:solidFill>
                  <a:schemeClr val="tx1"/>
                </a:solidFill>
              </a:rPr>
              <a:t>If </a:t>
            </a:r>
            <a:r>
              <a:rPr lang="en-US" sz="2000" dirty="0">
                <a:solidFill>
                  <a:schemeClr val="tx1"/>
                </a:solidFill>
              </a:rPr>
              <a:t>possible, assist </a:t>
            </a:r>
            <a:r>
              <a:rPr lang="en-US" sz="2000" dirty="0" smtClean="0">
                <a:solidFill>
                  <a:schemeClr val="tx1"/>
                </a:solidFill>
              </a:rPr>
              <a:t>others in evacuation</a:t>
            </a:r>
            <a:endParaRPr lang="en-US" sz="2000" dirty="0">
              <a:solidFill>
                <a:schemeClr val="tx1"/>
              </a:solidFill>
            </a:endParaRPr>
          </a:p>
          <a:p>
            <a:r>
              <a:rPr lang="en-US" sz="2000" dirty="0">
                <a:solidFill>
                  <a:schemeClr val="tx1"/>
                </a:solidFill>
              </a:rPr>
              <a:t>Keep your hands visible or in the air when exiting</a:t>
            </a:r>
          </a:p>
          <a:p>
            <a:r>
              <a:rPr lang="en-US" sz="2000" dirty="0">
                <a:solidFill>
                  <a:schemeClr val="tx1"/>
                </a:solidFill>
              </a:rPr>
              <a:t>Prevent others from entering the area</a:t>
            </a:r>
          </a:p>
          <a:p>
            <a:r>
              <a:rPr lang="en-US" sz="2000" dirty="0">
                <a:solidFill>
                  <a:schemeClr val="tx1"/>
                </a:solidFill>
              </a:rPr>
              <a:t>Follow instructions from law enforcement</a:t>
            </a:r>
          </a:p>
          <a:p>
            <a:r>
              <a:rPr lang="en-US" sz="2000" dirty="0"/>
              <a:t>Call </a:t>
            </a:r>
            <a:r>
              <a:rPr lang="en-US" sz="2000" b="1" dirty="0">
                <a:solidFill>
                  <a:schemeClr val="accent1"/>
                </a:solidFill>
              </a:rPr>
              <a:t>911</a:t>
            </a:r>
            <a:r>
              <a:rPr lang="en-US" sz="2000" dirty="0"/>
              <a:t> when it is safe to do so</a:t>
            </a:r>
          </a:p>
          <a:p>
            <a:endParaRPr lang="en-US" sz="2000" dirty="0"/>
          </a:p>
          <a:p>
            <a:pPr marL="0" indent="0">
              <a:buNone/>
            </a:pPr>
            <a:endParaRPr lang="en-US" sz="2000" dirty="0"/>
          </a:p>
        </p:txBody>
      </p:sp>
      <p:sp>
        <p:nvSpPr>
          <p:cNvPr id="11" name="Title 1"/>
          <p:cNvSpPr>
            <a:spLocks noGrp="1"/>
          </p:cNvSpPr>
          <p:nvPr>
            <p:ph type="title"/>
          </p:nvPr>
        </p:nvSpPr>
        <p:spPr/>
        <p:txBody>
          <a:bodyPr/>
          <a:lstStyle/>
          <a:p>
            <a:r>
              <a:rPr lang="en-US" dirty="0">
                <a:latin typeface="+mn-lt"/>
              </a:rPr>
              <a:t>Take action</a:t>
            </a:r>
          </a:p>
        </p:txBody>
      </p:sp>
      <p:pic>
        <p:nvPicPr>
          <p:cNvPr id="14" name="Picture 13"/>
          <p:cNvPicPr>
            <a:picLocks noChangeAspect="1"/>
          </p:cNvPicPr>
          <p:nvPr/>
        </p:nvPicPr>
        <p:blipFill>
          <a:blip r:embed="rId4"/>
          <a:stretch>
            <a:fillRect/>
          </a:stretch>
        </p:blipFill>
        <p:spPr>
          <a:xfrm>
            <a:off x="685800" y="1494405"/>
            <a:ext cx="3998105" cy="2041873"/>
          </a:xfrm>
          <a:prstGeom prst="rect">
            <a:avLst/>
          </a:prstGeom>
        </p:spPr>
      </p:pic>
    </p:spTree>
    <p:custDataLst>
      <p:tags r:id="rId1"/>
    </p:custDataLst>
    <p:extLst>
      <p:ext uri="{BB962C8B-B14F-4D97-AF65-F5344CB8AC3E}">
        <p14:creationId xmlns:p14="http://schemas.microsoft.com/office/powerpoint/2010/main" val="5445023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
          <p:cNvSpPr txBox="1">
            <a:spLocks/>
          </p:cNvSpPr>
          <p:nvPr/>
        </p:nvSpPr>
        <p:spPr>
          <a:xfrm>
            <a:off x="2249424" y="2478850"/>
            <a:ext cx="6443845" cy="4462463"/>
          </a:xfrm>
          <a:prstGeom prst="rect">
            <a:avLst/>
          </a:prstGeom>
        </p:spPr>
        <p:txBody>
          <a:bodyPr/>
          <a:lstStyle>
            <a:lvl1pPr marL="342900" indent="-342900" algn="l" defTabSz="457200" rtl="0" eaLnBrk="0" fontAlgn="base" hangingPunct="0">
              <a:spcBef>
                <a:spcPct val="20000"/>
              </a:spcBef>
              <a:spcAft>
                <a:spcPct val="0"/>
              </a:spcAft>
              <a:buClr>
                <a:schemeClr val="accent1"/>
              </a:buClr>
              <a:buSzPct val="75000"/>
              <a:buFont typeface="Wingdings" pitchFamily="2" charset="2"/>
              <a:buChar char="§"/>
              <a:defRPr sz="2800">
                <a:solidFill>
                  <a:srgbClr val="6D6E70"/>
                </a:solidFill>
                <a:latin typeface="Arial" panose="020B0604020202020204" pitchFamily="34" charset="0"/>
                <a:ea typeface="+mn-ea"/>
                <a:cs typeface="Arial" panose="020B0604020202020204" pitchFamily="34" charset="0"/>
              </a:defRPr>
            </a:lvl1pPr>
            <a:lvl2pPr marL="742950" indent="-285750" algn="l" defTabSz="457200" rtl="0" eaLnBrk="0" fontAlgn="base" hangingPunct="0">
              <a:spcBef>
                <a:spcPct val="20000"/>
              </a:spcBef>
              <a:spcAft>
                <a:spcPct val="0"/>
              </a:spcAft>
              <a:buClr>
                <a:schemeClr val="accent1"/>
              </a:buClr>
              <a:buSzPct val="75000"/>
              <a:buFont typeface="Wingdings" pitchFamily="2" charset="2"/>
              <a:buChar char="§"/>
              <a:defRPr sz="2800">
                <a:solidFill>
                  <a:srgbClr val="6D6E70"/>
                </a:solidFill>
                <a:latin typeface="Arial" panose="020B0604020202020204" pitchFamily="34" charset="0"/>
                <a:cs typeface="Arial" panose="020B0604020202020204" pitchFamily="34" charset="0"/>
              </a:defRPr>
            </a:lvl2pPr>
            <a:lvl3pPr marL="1143000" indent="-228600" algn="l" defTabSz="457200" rtl="0" eaLnBrk="0" fontAlgn="base" hangingPunct="0">
              <a:spcBef>
                <a:spcPct val="20000"/>
              </a:spcBef>
              <a:spcAft>
                <a:spcPct val="0"/>
              </a:spcAft>
              <a:buClr>
                <a:schemeClr val="accent1"/>
              </a:buClr>
              <a:buSzPct val="75000"/>
              <a:buFont typeface="Wingdings" pitchFamily="2" charset="2"/>
              <a:buChar char="§"/>
              <a:defRPr sz="2200">
                <a:solidFill>
                  <a:srgbClr val="6D6E70"/>
                </a:solidFill>
                <a:latin typeface="Arial" panose="020B0604020202020204" pitchFamily="34" charset="0"/>
                <a:cs typeface="Arial" panose="020B0604020202020204" pitchFamily="34" charset="0"/>
              </a:defRPr>
            </a:lvl3pPr>
            <a:lvl4pPr marL="1600200" indent="-228600" algn="l" defTabSz="457200" rtl="0" eaLnBrk="0" fontAlgn="base" hangingPunct="0">
              <a:spcBef>
                <a:spcPct val="20000"/>
              </a:spcBef>
              <a:spcAft>
                <a:spcPct val="0"/>
              </a:spcAft>
              <a:buClr>
                <a:schemeClr val="accent1"/>
              </a:buClr>
              <a:buSzPct val="75000"/>
              <a:buFont typeface="Wingdings" pitchFamily="2" charset="2"/>
              <a:buChar char="§"/>
              <a:defRPr sz="2000">
                <a:solidFill>
                  <a:srgbClr val="6D6E70"/>
                </a:solidFill>
                <a:latin typeface="Arial" panose="020B0604020202020204" pitchFamily="34" charset="0"/>
                <a:cs typeface="Arial" panose="020B0604020202020204" pitchFamily="34" charset="0"/>
              </a:defRPr>
            </a:lvl4pPr>
            <a:lvl5pPr marL="2057400" indent="-228600" algn="l" defTabSz="457200" rtl="0" eaLnBrk="0" fontAlgn="base" hangingPunct="0">
              <a:spcBef>
                <a:spcPct val="20000"/>
              </a:spcBef>
              <a:spcAft>
                <a:spcPct val="0"/>
              </a:spcAft>
              <a:buClr>
                <a:schemeClr val="accent1"/>
              </a:buClr>
              <a:buSzPct val="75000"/>
              <a:buFont typeface="Wingdings" pitchFamily="2" charset="2"/>
              <a:buChar char="§"/>
              <a:defRPr sz="1800">
                <a:solidFill>
                  <a:srgbClr val="6D6E70"/>
                </a:solidFill>
                <a:latin typeface="Arial" panose="020B0604020202020204" pitchFamily="34" charset="0"/>
                <a:cs typeface="Arial" panose="020B0604020202020204" pitchFamily="34" charset="0"/>
              </a:defRPr>
            </a:lvl5pPr>
            <a:lvl6pPr marL="2514600" indent="-228600" algn="l" defTabSz="457200" rtl="0"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6pPr>
            <a:lvl7pPr marL="2971800" indent="-228600" algn="l" defTabSz="457200" rtl="0"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7pPr>
            <a:lvl8pPr marL="3429000" indent="-228600" algn="l" defTabSz="457200" rtl="0"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8pPr>
            <a:lvl9pPr marL="3886200" indent="-228600" algn="l" defTabSz="457200" rtl="0"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9pPr>
          </a:lstStyle>
          <a:p>
            <a:pPr marL="0" marR="0" lvl="0" indent="0" algn="l" defTabSz="457200" rtl="0" eaLnBrk="0" fontAlgn="base" latinLnBrk="0" hangingPunct="0">
              <a:lnSpc>
                <a:spcPct val="100000"/>
              </a:lnSpc>
              <a:spcBef>
                <a:spcPct val="20000"/>
              </a:spcBef>
              <a:spcAft>
                <a:spcPct val="0"/>
              </a:spcAft>
              <a:buClr>
                <a:srgbClr val="D33320"/>
              </a:buClr>
              <a:buSzPct val="75000"/>
              <a:buFont typeface="Wingdings" pitchFamily="2" charset="2"/>
              <a:buNone/>
              <a:tabLst/>
              <a:defRPr/>
            </a:pPr>
            <a:endParaRPr kumimoji="0" lang="en-US" sz="1800" b="0" i="0" u="none" strike="noStrike" kern="0" cap="none" spc="0" normalizeH="0" baseline="0" noProof="0" dirty="0">
              <a:ln>
                <a:noFill/>
              </a:ln>
              <a:solidFill>
                <a:srgbClr val="6D6E70"/>
              </a:solidFill>
              <a:effectLst/>
              <a:uLnTx/>
              <a:uFillTx/>
              <a:latin typeface="Arial" panose="020B0604020202020204" pitchFamily="34" charset="0"/>
              <a:ea typeface="+mn-ea"/>
              <a:cs typeface="Arial" panose="020B0604020202020204" pitchFamily="34" charset="0"/>
            </a:endParaRPr>
          </a:p>
        </p:txBody>
      </p:sp>
      <p:sp>
        <p:nvSpPr>
          <p:cNvPr id="9" name="Title 1"/>
          <p:cNvSpPr>
            <a:spLocks noGrp="1"/>
          </p:cNvSpPr>
          <p:nvPr>
            <p:ph type="title"/>
          </p:nvPr>
        </p:nvSpPr>
        <p:spPr>
          <a:xfrm>
            <a:off x="457201" y="1"/>
            <a:ext cx="8272644" cy="1219200"/>
          </a:xfrm>
        </p:spPr>
        <p:txBody>
          <a:bodyPr/>
          <a:lstStyle/>
          <a:p>
            <a:r>
              <a:rPr lang="en-US" dirty="0">
                <a:latin typeface="+mn-lt"/>
              </a:rPr>
              <a:t>Take action</a:t>
            </a:r>
          </a:p>
        </p:txBody>
      </p:sp>
      <p:sp>
        <p:nvSpPr>
          <p:cNvPr id="7" name="Text Placeholder 1"/>
          <p:cNvSpPr txBox="1">
            <a:spLocks/>
          </p:cNvSpPr>
          <p:nvPr/>
        </p:nvSpPr>
        <p:spPr>
          <a:xfrm>
            <a:off x="2307125" y="2743200"/>
            <a:ext cx="6422720" cy="4462463"/>
          </a:xfrm>
          <a:prstGeom prst="rect">
            <a:avLst/>
          </a:prstGeom>
        </p:spPr>
        <p:txBody>
          <a:bodyPr/>
          <a:lstStyle>
            <a:lvl1pPr marL="342900" indent="-342900" algn="l" defTabSz="457200" rtl="0" eaLnBrk="0" fontAlgn="base" hangingPunct="0">
              <a:spcBef>
                <a:spcPct val="20000"/>
              </a:spcBef>
              <a:spcAft>
                <a:spcPct val="0"/>
              </a:spcAft>
              <a:buClr>
                <a:schemeClr val="accent1"/>
              </a:buClr>
              <a:buSzPct val="75000"/>
              <a:buFont typeface="Wingdings" pitchFamily="2" charset="2"/>
              <a:buChar char="§"/>
              <a:defRPr sz="2800">
                <a:solidFill>
                  <a:srgbClr val="6D6E70"/>
                </a:solidFill>
                <a:latin typeface="Arial" panose="020B0604020202020204" pitchFamily="34" charset="0"/>
                <a:ea typeface="+mn-ea"/>
                <a:cs typeface="Arial" panose="020B0604020202020204" pitchFamily="34" charset="0"/>
              </a:defRPr>
            </a:lvl1pPr>
            <a:lvl2pPr marL="742950" indent="-285750" algn="l" defTabSz="457200" rtl="0" eaLnBrk="0" fontAlgn="base" hangingPunct="0">
              <a:spcBef>
                <a:spcPct val="20000"/>
              </a:spcBef>
              <a:spcAft>
                <a:spcPct val="0"/>
              </a:spcAft>
              <a:buClr>
                <a:schemeClr val="accent1"/>
              </a:buClr>
              <a:buSzPct val="75000"/>
              <a:buFont typeface="Wingdings" pitchFamily="2" charset="2"/>
              <a:buChar char="§"/>
              <a:defRPr sz="2800">
                <a:solidFill>
                  <a:srgbClr val="6D6E70"/>
                </a:solidFill>
                <a:latin typeface="Arial" panose="020B0604020202020204" pitchFamily="34" charset="0"/>
                <a:cs typeface="Arial" panose="020B0604020202020204" pitchFamily="34" charset="0"/>
              </a:defRPr>
            </a:lvl2pPr>
            <a:lvl3pPr marL="1143000" indent="-228600" algn="l" defTabSz="457200" rtl="0" eaLnBrk="0" fontAlgn="base" hangingPunct="0">
              <a:spcBef>
                <a:spcPct val="20000"/>
              </a:spcBef>
              <a:spcAft>
                <a:spcPct val="0"/>
              </a:spcAft>
              <a:buClr>
                <a:schemeClr val="accent1"/>
              </a:buClr>
              <a:buSzPct val="75000"/>
              <a:buFont typeface="Wingdings" pitchFamily="2" charset="2"/>
              <a:buChar char="§"/>
              <a:defRPr sz="2200">
                <a:solidFill>
                  <a:srgbClr val="6D6E70"/>
                </a:solidFill>
                <a:latin typeface="Arial" panose="020B0604020202020204" pitchFamily="34" charset="0"/>
                <a:cs typeface="Arial" panose="020B0604020202020204" pitchFamily="34" charset="0"/>
              </a:defRPr>
            </a:lvl3pPr>
            <a:lvl4pPr marL="1600200" indent="-228600" algn="l" defTabSz="457200" rtl="0" eaLnBrk="0" fontAlgn="base" hangingPunct="0">
              <a:spcBef>
                <a:spcPct val="20000"/>
              </a:spcBef>
              <a:spcAft>
                <a:spcPct val="0"/>
              </a:spcAft>
              <a:buClr>
                <a:schemeClr val="accent1"/>
              </a:buClr>
              <a:buSzPct val="75000"/>
              <a:buFont typeface="Wingdings" pitchFamily="2" charset="2"/>
              <a:buChar char="§"/>
              <a:defRPr sz="2000">
                <a:solidFill>
                  <a:srgbClr val="6D6E70"/>
                </a:solidFill>
                <a:latin typeface="Arial" panose="020B0604020202020204" pitchFamily="34" charset="0"/>
                <a:cs typeface="Arial" panose="020B0604020202020204" pitchFamily="34" charset="0"/>
              </a:defRPr>
            </a:lvl4pPr>
            <a:lvl5pPr marL="2057400" indent="-228600" algn="l" defTabSz="457200" rtl="0" eaLnBrk="0" fontAlgn="base" hangingPunct="0">
              <a:spcBef>
                <a:spcPct val="20000"/>
              </a:spcBef>
              <a:spcAft>
                <a:spcPct val="0"/>
              </a:spcAft>
              <a:buClr>
                <a:schemeClr val="accent1"/>
              </a:buClr>
              <a:buSzPct val="75000"/>
              <a:buFont typeface="Wingdings" pitchFamily="2" charset="2"/>
              <a:buChar char="§"/>
              <a:defRPr sz="1800">
                <a:solidFill>
                  <a:srgbClr val="6D6E70"/>
                </a:solidFill>
                <a:latin typeface="Arial" panose="020B0604020202020204" pitchFamily="34" charset="0"/>
                <a:cs typeface="Arial" panose="020B0604020202020204" pitchFamily="34" charset="0"/>
              </a:defRPr>
            </a:lvl5pPr>
            <a:lvl6pPr marL="2514600" indent="-228600" algn="l" defTabSz="457200" rtl="0"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6pPr>
            <a:lvl7pPr marL="2971800" indent="-228600" algn="l" defTabSz="457200" rtl="0"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7pPr>
            <a:lvl8pPr marL="3429000" indent="-228600" algn="l" defTabSz="457200" rtl="0"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8pPr>
            <a:lvl9pPr marL="3886200" indent="-228600" algn="l" defTabSz="457200" rtl="0"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9pPr>
          </a:lstStyle>
          <a:p>
            <a:pPr marL="0" marR="0" lvl="0" indent="0" algn="l" defTabSz="457200" rtl="0" eaLnBrk="0" fontAlgn="base" latinLnBrk="0" hangingPunct="0">
              <a:lnSpc>
                <a:spcPct val="100000"/>
              </a:lnSpc>
              <a:spcBef>
                <a:spcPct val="20000"/>
              </a:spcBef>
              <a:spcAft>
                <a:spcPct val="0"/>
              </a:spcAft>
              <a:buClr>
                <a:srgbClr val="D33320"/>
              </a:buClr>
              <a:buSzPct val="75000"/>
              <a:buFont typeface="Wingdings" pitchFamily="2" charset="2"/>
              <a:buNone/>
              <a:tabLst/>
              <a:defRPr/>
            </a:pPr>
            <a:endParaRPr kumimoji="0" lang="en-US" sz="2000" b="0" i="0" u="none" strike="noStrike" kern="0" cap="none" spc="0" normalizeH="0" baseline="0" noProof="0" dirty="0">
              <a:ln>
                <a:noFill/>
              </a:ln>
              <a:solidFill>
                <a:srgbClr val="6D6E70"/>
              </a:solidFill>
              <a:effectLst/>
              <a:uLnTx/>
              <a:uFillTx/>
              <a:latin typeface="Arial" panose="020B0604020202020204" pitchFamily="34" charset="0"/>
              <a:ea typeface="+mn-ea"/>
              <a:cs typeface="Arial" panose="020B0604020202020204" pitchFamily="34" charset="0"/>
            </a:endParaRPr>
          </a:p>
        </p:txBody>
      </p:sp>
      <p:sp>
        <p:nvSpPr>
          <p:cNvPr id="22" name="Text Placeholder 1"/>
          <p:cNvSpPr>
            <a:spLocks noGrp="1"/>
          </p:cNvSpPr>
          <p:nvPr>
            <p:ph type="body" sz="quarter" idx="12"/>
          </p:nvPr>
        </p:nvSpPr>
        <p:spPr>
          <a:xfrm>
            <a:off x="2367472" y="2515342"/>
            <a:ext cx="6547928" cy="3504458"/>
          </a:xfrm>
        </p:spPr>
        <p:txBody>
          <a:bodyPr/>
          <a:lstStyle/>
          <a:p>
            <a:pPr marL="0" lvl="0" indent="0">
              <a:buClr>
                <a:srgbClr val="D33320"/>
              </a:buClr>
              <a:buNone/>
            </a:pPr>
            <a:endParaRPr lang="en-US" sz="2000" dirty="0"/>
          </a:p>
          <a:p>
            <a:pPr lvl="0">
              <a:buClr>
                <a:srgbClr val="D33320"/>
              </a:buClr>
            </a:pPr>
            <a:r>
              <a:rPr lang="en-US" sz="2000" dirty="0"/>
              <a:t>Look for a place that provides cover and concealment</a:t>
            </a:r>
          </a:p>
          <a:p>
            <a:pPr lvl="0">
              <a:buClr>
                <a:srgbClr val="D33320"/>
              </a:buClr>
            </a:pPr>
            <a:r>
              <a:rPr lang="en-US" sz="2000" dirty="0"/>
              <a:t>Lock and barricade doors </a:t>
            </a:r>
          </a:p>
          <a:p>
            <a:pPr lvl="0">
              <a:buClr>
                <a:srgbClr val="D33320"/>
              </a:buClr>
            </a:pPr>
            <a:r>
              <a:rPr lang="en-US" sz="2000" dirty="0"/>
              <a:t>Close blinds and cover windows </a:t>
            </a:r>
          </a:p>
          <a:p>
            <a:pPr lvl="0">
              <a:buClr>
                <a:srgbClr val="D33320"/>
              </a:buClr>
            </a:pPr>
            <a:r>
              <a:rPr lang="en-US" sz="2000" dirty="0"/>
              <a:t>Turn off all sources of noise and keep silent </a:t>
            </a:r>
          </a:p>
          <a:p>
            <a:pPr lvl="0">
              <a:buClr>
                <a:srgbClr val="D33320"/>
              </a:buClr>
            </a:pPr>
            <a:r>
              <a:rPr lang="en-US" sz="2000" dirty="0"/>
              <a:t>Hide along walls closest to the exit </a:t>
            </a:r>
          </a:p>
          <a:p>
            <a:pPr>
              <a:buClr>
                <a:srgbClr val="D33320"/>
              </a:buClr>
            </a:pPr>
            <a:r>
              <a:rPr lang="en-US" sz="2000" dirty="0"/>
              <a:t>Look for ways to defend against the shooter </a:t>
            </a:r>
          </a:p>
          <a:p>
            <a:pPr>
              <a:buClr>
                <a:srgbClr val="D33320"/>
              </a:buClr>
            </a:pPr>
            <a:r>
              <a:rPr lang="en-US" sz="2000" dirty="0">
                <a:solidFill>
                  <a:schemeClr val="tx2"/>
                </a:solidFill>
              </a:rPr>
              <a:t>Stay where you </a:t>
            </a:r>
            <a:r>
              <a:rPr lang="en-US" sz="2000" dirty="0"/>
              <a:t>are until law enforcement evacuates you</a:t>
            </a:r>
          </a:p>
          <a:p>
            <a:endParaRPr lang="en-US" sz="2000" dirty="0"/>
          </a:p>
          <a:p>
            <a:pPr marL="0" indent="0">
              <a:buNone/>
            </a:pPr>
            <a:endParaRPr lang="en-US" sz="2000" dirty="0"/>
          </a:p>
        </p:txBody>
      </p:sp>
      <p:pic>
        <p:nvPicPr>
          <p:cNvPr id="13" name="Picture 12"/>
          <p:cNvPicPr>
            <a:picLocks noChangeAspect="1"/>
          </p:cNvPicPr>
          <p:nvPr/>
        </p:nvPicPr>
        <p:blipFill>
          <a:blip r:embed="rId4"/>
          <a:stretch>
            <a:fillRect/>
          </a:stretch>
        </p:blipFill>
        <p:spPr>
          <a:xfrm>
            <a:off x="381000" y="1593829"/>
            <a:ext cx="4462371" cy="1897634"/>
          </a:xfrm>
          <a:prstGeom prst="rect">
            <a:avLst/>
          </a:prstGeom>
        </p:spPr>
      </p:pic>
    </p:spTree>
    <p:custDataLst>
      <p:tags r:id="rId1"/>
    </p:custDataLst>
    <p:extLst>
      <p:ext uri="{BB962C8B-B14F-4D97-AF65-F5344CB8AC3E}">
        <p14:creationId xmlns:p14="http://schemas.microsoft.com/office/powerpoint/2010/main" val="20653053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4"/>
          <a:stretch>
            <a:fillRect/>
          </a:stretch>
        </p:blipFill>
        <p:spPr>
          <a:xfrm>
            <a:off x="865126" y="1585930"/>
            <a:ext cx="4967205" cy="2037366"/>
          </a:xfrm>
          <a:prstGeom prst="rect">
            <a:avLst/>
          </a:prstGeom>
        </p:spPr>
      </p:pic>
      <p:sp>
        <p:nvSpPr>
          <p:cNvPr id="14" name="Text Placeholder 1"/>
          <p:cNvSpPr txBox="1">
            <a:spLocks/>
          </p:cNvSpPr>
          <p:nvPr/>
        </p:nvSpPr>
        <p:spPr>
          <a:xfrm>
            <a:off x="2249424" y="2478851"/>
            <a:ext cx="6443845" cy="3159950"/>
          </a:xfrm>
          <a:prstGeom prst="rect">
            <a:avLst/>
          </a:prstGeom>
        </p:spPr>
        <p:txBody>
          <a:bodyPr/>
          <a:lstStyle>
            <a:lvl1pPr marL="342900" indent="-342900" algn="l" defTabSz="457200" rtl="0" eaLnBrk="0" fontAlgn="base" hangingPunct="0">
              <a:spcBef>
                <a:spcPct val="20000"/>
              </a:spcBef>
              <a:spcAft>
                <a:spcPct val="0"/>
              </a:spcAft>
              <a:buClr>
                <a:schemeClr val="accent1"/>
              </a:buClr>
              <a:buSzPct val="75000"/>
              <a:buFont typeface="Wingdings" pitchFamily="2" charset="2"/>
              <a:buChar char="§"/>
              <a:defRPr sz="2800">
                <a:solidFill>
                  <a:srgbClr val="6D6E70"/>
                </a:solidFill>
                <a:latin typeface="Arial" panose="020B0604020202020204" pitchFamily="34" charset="0"/>
                <a:ea typeface="+mn-ea"/>
                <a:cs typeface="Arial" panose="020B0604020202020204" pitchFamily="34" charset="0"/>
              </a:defRPr>
            </a:lvl1pPr>
            <a:lvl2pPr marL="742950" indent="-285750" algn="l" defTabSz="457200" rtl="0" eaLnBrk="0" fontAlgn="base" hangingPunct="0">
              <a:spcBef>
                <a:spcPct val="20000"/>
              </a:spcBef>
              <a:spcAft>
                <a:spcPct val="0"/>
              </a:spcAft>
              <a:buClr>
                <a:schemeClr val="accent1"/>
              </a:buClr>
              <a:buSzPct val="75000"/>
              <a:buFont typeface="Wingdings" pitchFamily="2" charset="2"/>
              <a:buChar char="§"/>
              <a:defRPr sz="2800">
                <a:solidFill>
                  <a:srgbClr val="6D6E70"/>
                </a:solidFill>
                <a:latin typeface="Arial" panose="020B0604020202020204" pitchFamily="34" charset="0"/>
                <a:cs typeface="Arial" panose="020B0604020202020204" pitchFamily="34" charset="0"/>
              </a:defRPr>
            </a:lvl2pPr>
            <a:lvl3pPr marL="1143000" indent="-228600" algn="l" defTabSz="457200" rtl="0" eaLnBrk="0" fontAlgn="base" hangingPunct="0">
              <a:spcBef>
                <a:spcPct val="20000"/>
              </a:spcBef>
              <a:spcAft>
                <a:spcPct val="0"/>
              </a:spcAft>
              <a:buClr>
                <a:schemeClr val="accent1"/>
              </a:buClr>
              <a:buSzPct val="75000"/>
              <a:buFont typeface="Wingdings" pitchFamily="2" charset="2"/>
              <a:buChar char="§"/>
              <a:defRPr sz="2200">
                <a:solidFill>
                  <a:srgbClr val="6D6E70"/>
                </a:solidFill>
                <a:latin typeface="Arial" panose="020B0604020202020204" pitchFamily="34" charset="0"/>
                <a:cs typeface="Arial" panose="020B0604020202020204" pitchFamily="34" charset="0"/>
              </a:defRPr>
            </a:lvl3pPr>
            <a:lvl4pPr marL="1600200" indent="-228600" algn="l" defTabSz="457200" rtl="0" eaLnBrk="0" fontAlgn="base" hangingPunct="0">
              <a:spcBef>
                <a:spcPct val="20000"/>
              </a:spcBef>
              <a:spcAft>
                <a:spcPct val="0"/>
              </a:spcAft>
              <a:buClr>
                <a:schemeClr val="accent1"/>
              </a:buClr>
              <a:buSzPct val="75000"/>
              <a:buFont typeface="Wingdings" pitchFamily="2" charset="2"/>
              <a:buChar char="§"/>
              <a:defRPr sz="2000">
                <a:solidFill>
                  <a:srgbClr val="6D6E70"/>
                </a:solidFill>
                <a:latin typeface="Arial" panose="020B0604020202020204" pitchFamily="34" charset="0"/>
                <a:cs typeface="Arial" panose="020B0604020202020204" pitchFamily="34" charset="0"/>
              </a:defRPr>
            </a:lvl4pPr>
            <a:lvl5pPr marL="2057400" indent="-228600" algn="l" defTabSz="457200" rtl="0" eaLnBrk="0" fontAlgn="base" hangingPunct="0">
              <a:spcBef>
                <a:spcPct val="20000"/>
              </a:spcBef>
              <a:spcAft>
                <a:spcPct val="0"/>
              </a:spcAft>
              <a:buClr>
                <a:schemeClr val="accent1"/>
              </a:buClr>
              <a:buSzPct val="75000"/>
              <a:buFont typeface="Wingdings" pitchFamily="2" charset="2"/>
              <a:buChar char="§"/>
              <a:defRPr sz="1800">
                <a:solidFill>
                  <a:srgbClr val="6D6E70"/>
                </a:solidFill>
                <a:latin typeface="Arial" panose="020B0604020202020204" pitchFamily="34" charset="0"/>
                <a:cs typeface="Arial" panose="020B0604020202020204" pitchFamily="34" charset="0"/>
              </a:defRPr>
            </a:lvl5pPr>
            <a:lvl6pPr marL="2514600" indent="-228600" algn="l" defTabSz="457200" rtl="0"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6pPr>
            <a:lvl7pPr marL="2971800" indent="-228600" algn="l" defTabSz="457200" rtl="0"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7pPr>
            <a:lvl8pPr marL="3429000" indent="-228600" algn="l" defTabSz="457200" rtl="0"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8pPr>
            <a:lvl9pPr marL="3886200" indent="-228600" algn="l" defTabSz="457200" rtl="0"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9pPr>
          </a:lstStyle>
          <a:p>
            <a:pPr marL="0" marR="0" lvl="0" indent="0" algn="l" defTabSz="457200" rtl="0" eaLnBrk="0" fontAlgn="base" latinLnBrk="0" hangingPunct="0">
              <a:lnSpc>
                <a:spcPct val="100000"/>
              </a:lnSpc>
              <a:spcBef>
                <a:spcPct val="20000"/>
              </a:spcBef>
              <a:spcAft>
                <a:spcPct val="0"/>
              </a:spcAft>
              <a:buClr>
                <a:srgbClr val="D33320"/>
              </a:buClr>
              <a:buSzPct val="75000"/>
              <a:buFont typeface="Wingdings" pitchFamily="2" charset="2"/>
              <a:buNone/>
              <a:tabLst/>
              <a:defRPr/>
            </a:pPr>
            <a:endParaRPr kumimoji="0" lang="en-US" sz="1800" b="0" i="0" u="none" strike="noStrike" kern="0" cap="none" spc="0" normalizeH="0" baseline="0" noProof="0" dirty="0">
              <a:ln>
                <a:noFill/>
              </a:ln>
              <a:solidFill>
                <a:srgbClr val="6D6E70"/>
              </a:solidFill>
              <a:effectLst/>
              <a:uLnTx/>
              <a:uFillTx/>
              <a:latin typeface="Arial" panose="020B0604020202020204" pitchFamily="34" charset="0"/>
              <a:ea typeface="+mn-ea"/>
              <a:cs typeface="Arial" panose="020B0604020202020204" pitchFamily="34" charset="0"/>
            </a:endParaRPr>
          </a:p>
        </p:txBody>
      </p:sp>
      <p:sp>
        <p:nvSpPr>
          <p:cNvPr id="8" name="Text Placeholder 1"/>
          <p:cNvSpPr txBox="1">
            <a:spLocks/>
          </p:cNvSpPr>
          <p:nvPr/>
        </p:nvSpPr>
        <p:spPr>
          <a:xfrm>
            <a:off x="1828800" y="2743200"/>
            <a:ext cx="8272643" cy="4462463"/>
          </a:xfrm>
          <a:prstGeom prst="rect">
            <a:avLst/>
          </a:prstGeom>
        </p:spPr>
        <p:txBody>
          <a:bodyPr/>
          <a:lstStyle>
            <a:lvl1pPr marL="342900" indent="-342900" algn="l" defTabSz="457200" rtl="0" eaLnBrk="0" fontAlgn="base" hangingPunct="0">
              <a:spcBef>
                <a:spcPct val="20000"/>
              </a:spcBef>
              <a:spcAft>
                <a:spcPct val="0"/>
              </a:spcAft>
              <a:buClr>
                <a:schemeClr val="accent1"/>
              </a:buClr>
              <a:buSzPct val="75000"/>
              <a:buFont typeface="Wingdings" pitchFamily="2" charset="2"/>
              <a:buChar char="§"/>
              <a:defRPr sz="2800">
                <a:solidFill>
                  <a:srgbClr val="6D6E70"/>
                </a:solidFill>
                <a:latin typeface="Arial" panose="020B0604020202020204" pitchFamily="34" charset="0"/>
                <a:ea typeface="+mn-ea"/>
                <a:cs typeface="Arial" panose="020B0604020202020204" pitchFamily="34" charset="0"/>
              </a:defRPr>
            </a:lvl1pPr>
            <a:lvl2pPr marL="742950" indent="-285750" algn="l" defTabSz="457200" rtl="0" eaLnBrk="0" fontAlgn="base" hangingPunct="0">
              <a:spcBef>
                <a:spcPct val="20000"/>
              </a:spcBef>
              <a:spcAft>
                <a:spcPct val="0"/>
              </a:spcAft>
              <a:buClr>
                <a:schemeClr val="accent1"/>
              </a:buClr>
              <a:buSzPct val="75000"/>
              <a:buFont typeface="Wingdings" pitchFamily="2" charset="2"/>
              <a:buChar char="§"/>
              <a:defRPr sz="2800">
                <a:solidFill>
                  <a:srgbClr val="6D6E70"/>
                </a:solidFill>
                <a:latin typeface="Arial" panose="020B0604020202020204" pitchFamily="34" charset="0"/>
                <a:cs typeface="Arial" panose="020B0604020202020204" pitchFamily="34" charset="0"/>
              </a:defRPr>
            </a:lvl2pPr>
            <a:lvl3pPr marL="1143000" indent="-228600" algn="l" defTabSz="457200" rtl="0" eaLnBrk="0" fontAlgn="base" hangingPunct="0">
              <a:spcBef>
                <a:spcPct val="20000"/>
              </a:spcBef>
              <a:spcAft>
                <a:spcPct val="0"/>
              </a:spcAft>
              <a:buClr>
                <a:schemeClr val="accent1"/>
              </a:buClr>
              <a:buSzPct val="75000"/>
              <a:buFont typeface="Wingdings" pitchFamily="2" charset="2"/>
              <a:buChar char="§"/>
              <a:defRPr sz="2200">
                <a:solidFill>
                  <a:srgbClr val="6D6E70"/>
                </a:solidFill>
                <a:latin typeface="Arial" panose="020B0604020202020204" pitchFamily="34" charset="0"/>
                <a:cs typeface="Arial" panose="020B0604020202020204" pitchFamily="34" charset="0"/>
              </a:defRPr>
            </a:lvl3pPr>
            <a:lvl4pPr marL="1600200" indent="-228600" algn="l" defTabSz="457200" rtl="0" eaLnBrk="0" fontAlgn="base" hangingPunct="0">
              <a:spcBef>
                <a:spcPct val="20000"/>
              </a:spcBef>
              <a:spcAft>
                <a:spcPct val="0"/>
              </a:spcAft>
              <a:buClr>
                <a:schemeClr val="accent1"/>
              </a:buClr>
              <a:buSzPct val="75000"/>
              <a:buFont typeface="Wingdings" pitchFamily="2" charset="2"/>
              <a:buChar char="§"/>
              <a:defRPr sz="2000">
                <a:solidFill>
                  <a:srgbClr val="6D6E70"/>
                </a:solidFill>
                <a:latin typeface="Arial" panose="020B0604020202020204" pitchFamily="34" charset="0"/>
                <a:cs typeface="Arial" panose="020B0604020202020204" pitchFamily="34" charset="0"/>
              </a:defRPr>
            </a:lvl4pPr>
            <a:lvl5pPr marL="2057400" indent="-228600" algn="l" defTabSz="457200" rtl="0" eaLnBrk="0" fontAlgn="base" hangingPunct="0">
              <a:spcBef>
                <a:spcPct val="20000"/>
              </a:spcBef>
              <a:spcAft>
                <a:spcPct val="0"/>
              </a:spcAft>
              <a:buClr>
                <a:schemeClr val="accent1"/>
              </a:buClr>
              <a:buSzPct val="75000"/>
              <a:buFont typeface="Wingdings" pitchFamily="2" charset="2"/>
              <a:buChar char="§"/>
              <a:defRPr sz="1800">
                <a:solidFill>
                  <a:srgbClr val="6D6E70"/>
                </a:solidFill>
                <a:latin typeface="Arial" panose="020B0604020202020204" pitchFamily="34" charset="0"/>
                <a:cs typeface="Arial" panose="020B0604020202020204" pitchFamily="34" charset="0"/>
              </a:defRPr>
            </a:lvl5pPr>
            <a:lvl6pPr marL="2514600" indent="-228600" algn="l" defTabSz="457200" rtl="0"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6pPr>
            <a:lvl7pPr marL="2971800" indent="-228600" algn="l" defTabSz="457200" rtl="0"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7pPr>
            <a:lvl8pPr marL="3429000" indent="-228600" algn="l" defTabSz="457200" rtl="0"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8pPr>
            <a:lvl9pPr marL="3886200" indent="-228600" algn="l" defTabSz="457200" rtl="0"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9pPr>
          </a:lstStyle>
          <a:p>
            <a:pPr marL="342900" marR="0" lvl="0" indent="-342900" algn="l" defTabSz="457200" rtl="0" eaLnBrk="0" fontAlgn="base" latinLnBrk="0" hangingPunct="0">
              <a:lnSpc>
                <a:spcPct val="100000"/>
              </a:lnSpc>
              <a:spcBef>
                <a:spcPct val="20000"/>
              </a:spcBef>
              <a:spcAft>
                <a:spcPct val="0"/>
              </a:spcAft>
              <a:buClr>
                <a:srgbClr val="D33320"/>
              </a:buClr>
              <a:buSzPct val="75000"/>
              <a:buFont typeface="Wingdings" pitchFamily="2" charset="2"/>
              <a:buChar char="§"/>
              <a:tabLst/>
              <a:defRPr/>
            </a:pPr>
            <a:endParaRPr kumimoji="0" lang="en-US" sz="2000" b="0" i="0" u="none" strike="noStrike" kern="0" cap="none" spc="0" normalizeH="0" baseline="0" noProof="0" dirty="0">
              <a:ln>
                <a:noFill/>
              </a:ln>
              <a:solidFill>
                <a:srgbClr val="6D6E70"/>
              </a:solidFill>
              <a:effectLst/>
              <a:uLnTx/>
              <a:uFillTx/>
              <a:latin typeface="Arial" panose="020B0604020202020204" pitchFamily="34" charset="0"/>
              <a:ea typeface="+mn-ea"/>
              <a:cs typeface="Arial" panose="020B0604020202020204" pitchFamily="34" charset="0"/>
            </a:endParaRPr>
          </a:p>
        </p:txBody>
      </p:sp>
      <p:sp>
        <p:nvSpPr>
          <p:cNvPr id="10" name="Title 1"/>
          <p:cNvSpPr>
            <a:spLocks noGrp="1"/>
          </p:cNvSpPr>
          <p:nvPr>
            <p:ph type="title"/>
          </p:nvPr>
        </p:nvSpPr>
        <p:spPr>
          <a:xfrm>
            <a:off x="457201" y="1"/>
            <a:ext cx="8272644" cy="1219200"/>
          </a:xfrm>
        </p:spPr>
        <p:txBody>
          <a:bodyPr/>
          <a:lstStyle/>
          <a:p>
            <a:r>
              <a:rPr lang="en-US" dirty="0">
                <a:latin typeface="+mn-lt"/>
              </a:rPr>
              <a:t>Take action</a:t>
            </a:r>
          </a:p>
        </p:txBody>
      </p:sp>
      <p:sp>
        <p:nvSpPr>
          <p:cNvPr id="6" name="Text Placeholder 1"/>
          <p:cNvSpPr txBox="1">
            <a:spLocks/>
          </p:cNvSpPr>
          <p:nvPr/>
        </p:nvSpPr>
        <p:spPr>
          <a:xfrm>
            <a:off x="2307125" y="2743200"/>
            <a:ext cx="6422720" cy="4462463"/>
          </a:xfrm>
          <a:prstGeom prst="rect">
            <a:avLst/>
          </a:prstGeom>
        </p:spPr>
        <p:txBody>
          <a:bodyPr/>
          <a:lstStyle>
            <a:lvl1pPr marL="342900" indent="-342900" algn="l" defTabSz="457200" rtl="0" eaLnBrk="0" fontAlgn="base" hangingPunct="0">
              <a:spcBef>
                <a:spcPct val="20000"/>
              </a:spcBef>
              <a:spcAft>
                <a:spcPct val="0"/>
              </a:spcAft>
              <a:buClr>
                <a:schemeClr val="accent1"/>
              </a:buClr>
              <a:buSzPct val="75000"/>
              <a:buFont typeface="Wingdings" pitchFamily="2" charset="2"/>
              <a:buChar char="§"/>
              <a:defRPr sz="2800">
                <a:solidFill>
                  <a:srgbClr val="6D6E70"/>
                </a:solidFill>
                <a:latin typeface="Arial" panose="020B0604020202020204" pitchFamily="34" charset="0"/>
                <a:ea typeface="+mn-ea"/>
                <a:cs typeface="Arial" panose="020B0604020202020204" pitchFamily="34" charset="0"/>
              </a:defRPr>
            </a:lvl1pPr>
            <a:lvl2pPr marL="742950" indent="-285750" algn="l" defTabSz="457200" rtl="0" eaLnBrk="0" fontAlgn="base" hangingPunct="0">
              <a:spcBef>
                <a:spcPct val="20000"/>
              </a:spcBef>
              <a:spcAft>
                <a:spcPct val="0"/>
              </a:spcAft>
              <a:buClr>
                <a:schemeClr val="accent1"/>
              </a:buClr>
              <a:buSzPct val="75000"/>
              <a:buFont typeface="Wingdings" pitchFamily="2" charset="2"/>
              <a:buChar char="§"/>
              <a:defRPr sz="2800">
                <a:solidFill>
                  <a:srgbClr val="6D6E70"/>
                </a:solidFill>
                <a:latin typeface="Arial" panose="020B0604020202020204" pitchFamily="34" charset="0"/>
                <a:cs typeface="Arial" panose="020B0604020202020204" pitchFamily="34" charset="0"/>
              </a:defRPr>
            </a:lvl2pPr>
            <a:lvl3pPr marL="1143000" indent="-228600" algn="l" defTabSz="457200" rtl="0" eaLnBrk="0" fontAlgn="base" hangingPunct="0">
              <a:spcBef>
                <a:spcPct val="20000"/>
              </a:spcBef>
              <a:spcAft>
                <a:spcPct val="0"/>
              </a:spcAft>
              <a:buClr>
                <a:schemeClr val="accent1"/>
              </a:buClr>
              <a:buSzPct val="75000"/>
              <a:buFont typeface="Wingdings" pitchFamily="2" charset="2"/>
              <a:buChar char="§"/>
              <a:defRPr sz="2200">
                <a:solidFill>
                  <a:srgbClr val="6D6E70"/>
                </a:solidFill>
                <a:latin typeface="Arial" panose="020B0604020202020204" pitchFamily="34" charset="0"/>
                <a:cs typeface="Arial" panose="020B0604020202020204" pitchFamily="34" charset="0"/>
              </a:defRPr>
            </a:lvl3pPr>
            <a:lvl4pPr marL="1600200" indent="-228600" algn="l" defTabSz="457200" rtl="0" eaLnBrk="0" fontAlgn="base" hangingPunct="0">
              <a:spcBef>
                <a:spcPct val="20000"/>
              </a:spcBef>
              <a:spcAft>
                <a:spcPct val="0"/>
              </a:spcAft>
              <a:buClr>
                <a:schemeClr val="accent1"/>
              </a:buClr>
              <a:buSzPct val="75000"/>
              <a:buFont typeface="Wingdings" pitchFamily="2" charset="2"/>
              <a:buChar char="§"/>
              <a:defRPr sz="2000">
                <a:solidFill>
                  <a:srgbClr val="6D6E70"/>
                </a:solidFill>
                <a:latin typeface="Arial" panose="020B0604020202020204" pitchFamily="34" charset="0"/>
                <a:cs typeface="Arial" panose="020B0604020202020204" pitchFamily="34" charset="0"/>
              </a:defRPr>
            </a:lvl4pPr>
            <a:lvl5pPr marL="2057400" indent="-228600" algn="l" defTabSz="457200" rtl="0" eaLnBrk="0" fontAlgn="base" hangingPunct="0">
              <a:spcBef>
                <a:spcPct val="20000"/>
              </a:spcBef>
              <a:spcAft>
                <a:spcPct val="0"/>
              </a:spcAft>
              <a:buClr>
                <a:schemeClr val="accent1"/>
              </a:buClr>
              <a:buSzPct val="75000"/>
              <a:buFont typeface="Wingdings" pitchFamily="2" charset="2"/>
              <a:buChar char="§"/>
              <a:defRPr sz="1800">
                <a:solidFill>
                  <a:srgbClr val="6D6E70"/>
                </a:solidFill>
                <a:latin typeface="Arial" panose="020B0604020202020204" pitchFamily="34" charset="0"/>
                <a:cs typeface="Arial" panose="020B0604020202020204" pitchFamily="34" charset="0"/>
              </a:defRPr>
            </a:lvl5pPr>
            <a:lvl6pPr marL="2514600" indent="-228600" algn="l" defTabSz="457200" rtl="0"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6pPr>
            <a:lvl7pPr marL="2971800" indent="-228600" algn="l" defTabSz="457200" rtl="0"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7pPr>
            <a:lvl8pPr marL="3429000" indent="-228600" algn="l" defTabSz="457200" rtl="0"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8pPr>
            <a:lvl9pPr marL="3886200" indent="-228600" algn="l" defTabSz="457200" rtl="0"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9pPr>
          </a:lstStyle>
          <a:p>
            <a:pPr marL="0" marR="0" lvl="0" indent="0" algn="l" defTabSz="457200" rtl="0" eaLnBrk="0" fontAlgn="base" latinLnBrk="0" hangingPunct="0">
              <a:lnSpc>
                <a:spcPct val="100000"/>
              </a:lnSpc>
              <a:spcBef>
                <a:spcPct val="20000"/>
              </a:spcBef>
              <a:spcAft>
                <a:spcPct val="0"/>
              </a:spcAft>
              <a:buClr>
                <a:srgbClr val="D33320"/>
              </a:buClr>
              <a:buSzPct val="75000"/>
              <a:buFont typeface="Wingdings" pitchFamily="2" charset="2"/>
              <a:buNone/>
              <a:tabLst/>
              <a:defRPr/>
            </a:pPr>
            <a:endParaRPr kumimoji="0" lang="en-US" sz="2000" b="0" i="0" u="none" strike="noStrike" kern="0" cap="none" spc="0" normalizeH="0" baseline="0" noProof="0" dirty="0">
              <a:ln>
                <a:noFill/>
              </a:ln>
              <a:solidFill>
                <a:srgbClr val="6D6E70"/>
              </a:solidFill>
              <a:effectLst/>
              <a:uLnTx/>
              <a:uFillTx/>
              <a:latin typeface="Arial" panose="020B0604020202020204" pitchFamily="34" charset="0"/>
              <a:ea typeface="+mn-ea"/>
              <a:cs typeface="Arial" panose="020B0604020202020204" pitchFamily="34" charset="0"/>
            </a:endParaRPr>
          </a:p>
        </p:txBody>
      </p:sp>
      <p:sp>
        <p:nvSpPr>
          <p:cNvPr id="19" name="Text Placeholder 1"/>
          <p:cNvSpPr>
            <a:spLocks noGrp="1"/>
          </p:cNvSpPr>
          <p:nvPr>
            <p:ph type="body" sz="quarter" idx="12"/>
          </p:nvPr>
        </p:nvSpPr>
        <p:spPr>
          <a:xfrm>
            <a:off x="2367472" y="2515342"/>
            <a:ext cx="6547928" cy="3504458"/>
          </a:xfrm>
        </p:spPr>
        <p:txBody>
          <a:bodyPr/>
          <a:lstStyle/>
          <a:p>
            <a:pPr marL="0" lvl="0" indent="0">
              <a:buClr>
                <a:srgbClr val="D33320"/>
              </a:buClr>
              <a:buNone/>
            </a:pPr>
            <a:endParaRPr lang="en-US" sz="2000" b="1" dirty="0"/>
          </a:p>
          <a:p>
            <a:pPr marL="0" lvl="0" indent="0">
              <a:buClr>
                <a:srgbClr val="D33320"/>
              </a:buClr>
              <a:buNone/>
            </a:pPr>
            <a:r>
              <a:rPr lang="en-US" sz="2000" b="1" dirty="0"/>
              <a:t>As a </a:t>
            </a:r>
            <a:r>
              <a:rPr lang="en-US" sz="2000" b="1" dirty="0">
                <a:solidFill>
                  <a:schemeClr val="accent1"/>
                </a:solidFill>
              </a:rPr>
              <a:t>LAST </a:t>
            </a:r>
            <a:r>
              <a:rPr lang="en-US" sz="2000" b="1" dirty="0"/>
              <a:t>resort:</a:t>
            </a:r>
          </a:p>
          <a:p>
            <a:pPr lvl="0">
              <a:buClr>
                <a:srgbClr val="D33320"/>
              </a:buClr>
            </a:pPr>
            <a:r>
              <a:rPr lang="en-US" sz="2000" dirty="0">
                <a:solidFill>
                  <a:schemeClr val="tx1"/>
                </a:solidFill>
              </a:rPr>
              <a:t>Work together</a:t>
            </a:r>
          </a:p>
          <a:p>
            <a:pPr lvl="0">
              <a:buClr>
                <a:srgbClr val="D33320"/>
              </a:buClr>
            </a:pPr>
            <a:r>
              <a:rPr lang="en-US" sz="2000" dirty="0">
                <a:solidFill>
                  <a:schemeClr val="tx1"/>
                </a:solidFill>
              </a:rPr>
              <a:t>Act aggressively</a:t>
            </a:r>
            <a:endParaRPr lang="en-US" sz="2000" b="1" dirty="0">
              <a:solidFill>
                <a:schemeClr val="tx1"/>
              </a:solidFill>
            </a:endParaRPr>
          </a:p>
          <a:p>
            <a:pPr lvl="0">
              <a:buClr>
                <a:srgbClr val="D33320"/>
              </a:buClr>
            </a:pPr>
            <a:r>
              <a:rPr lang="en-US" sz="2000" dirty="0"/>
              <a:t>Disrupt, disorient, or distract the shooter </a:t>
            </a:r>
          </a:p>
          <a:p>
            <a:pPr lvl="0">
              <a:buClr>
                <a:srgbClr val="D33320"/>
              </a:buClr>
            </a:pPr>
            <a:r>
              <a:rPr lang="en-US" sz="2000" dirty="0"/>
              <a:t>Attempt to incapacitate the shooter</a:t>
            </a:r>
          </a:p>
          <a:p>
            <a:pPr lvl="0">
              <a:buClr>
                <a:srgbClr val="D33320"/>
              </a:buClr>
            </a:pPr>
            <a:r>
              <a:rPr lang="en-US" sz="2000" dirty="0"/>
              <a:t>Commit to whatever actions you take</a:t>
            </a:r>
          </a:p>
          <a:p>
            <a:pPr lvl="0">
              <a:buClr>
                <a:srgbClr val="D33320"/>
              </a:buClr>
            </a:pPr>
            <a:endParaRPr lang="en-US" sz="2000" dirty="0">
              <a:highlight>
                <a:srgbClr val="FFFF00"/>
              </a:highlight>
            </a:endParaRPr>
          </a:p>
          <a:p>
            <a:endParaRPr lang="en-US" sz="2000" dirty="0"/>
          </a:p>
          <a:p>
            <a:endParaRPr lang="en-US" sz="2000" dirty="0"/>
          </a:p>
          <a:p>
            <a:pPr marL="0" indent="0">
              <a:buNone/>
            </a:pPr>
            <a:endParaRPr lang="en-US" sz="2000" dirty="0"/>
          </a:p>
        </p:txBody>
      </p:sp>
    </p:spTree>
    <p:custDataLst>
      <p:tags r:id="rId1"/>
    </p:custDataLst>
    <p:extLst>
      <p:ext uri="{BB962C8B-B14F-4D97-AF65-F5344CB8AC3E}">
        <p14:creationId xmlns:p14="http://schemas.microsoft.com/office/powerpoint/2010/main" val="24238016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p:cNvSpPr>
            <a:spLocks noGrp="1"/>
          </p:cNvSpPr>
          <p:nvPr>
            <p:ph type="title"/>
          </p:nvPr>
        </p:nvSpPr>
        <p:spPr>
          <a:xfrm>
            <a:off x="457201" y="484096"/>
            <a:ext cx="8272644" cy="1219200"/>
          </a:xfrm>
        </p:spPr>
        <p:txBody>
          <a:bodyPr/>
          <a:lstStyle/>
          <a:p>
            <a:r>
              <a:rPr lang="en-US">
                <a:solidFill>
                  <a:schemeClr val="bg1"/>
                </a:solidFill>
                <a:latin typeface="+mn-lt"/>
              </a:rPr>
              <a:t>Copyright and Appropriate Use Information</a:t>
            </a:r>
            <a:endParaRPr lang="en-US" dirty="0">
              <a:solidFill>
                <a:schemeClr val="bg1"/>
              </a:solidFill>
              <a:latin typeface="+mn-lt"/>
            </a:endParaRPr>
          </a:p>
        </p:txBody>
      </p:sp>
      <p:sp>
        <p:nvSpPr>
          <p:cNvPr id="4" name="Text Placeholder 3"/>
          <p:cNvSpPr>
            <a:spLocks noGrp="1"/>
          </p:cNvSpPr>
          <p:nvPr>
            <p:ph type="body" sz="quarter" idx="12"/>
          </p:nvPr>
        </p:nvSpPr>
        <p:spPr>
          <a:xfrm>
            <a:off x="457201" y="1981200"/>
            <a:ext cx="8272643" cy="4419600"/>
          </a:xfrm>
        </p:spPr>
        <p:txBody>
          <a:bodyPr/>
          <a:lstStyle/>
          <a:p>
            <a:pPr marL="0" indent="0">
              <a:buClr>
                <a:schemeClr val="bg1"/>
              </a:buClr>
              <a:buNone/>
            </a:pPr>
            <a:endParaRPr lang="en-US" sz="1800" dirty="0">
              <a:solidFill>
                <a:schemeClr val="bg1"/>
              </a:solidFill>
              <a:latin typeface="+mn-lt"/>
            </a:endParaRPr>
          </a:p>
          <a:p>
            <a:pPr marL="0" indent="0">
              <a:buClr>
                <a:schemeClr val="bg1"/>
              </a:buClr>
              <a:buNone/>
            </a:pPr>
            <a:r>
              <a:rPr lang="en-US" sz="1800" dirty="0">
                <a:solidFill>
                  <a:schemeClr val="bg1"/>
                </a:solidFill>
                <a:latin typeface="+mn-lt"/>
              </a:rPr>
              <a:t>You are welcome to copy, reproduce, republish, upload, post, transmit, or distribute any materials found on the Ready Rating™ Resource Center for your non-commercial purposes, provided that you include the following copyright notice on your use.</a:t>
            </a:r>
          </a:p>
          <a:p>
            <a:pPr marL="0" indent="0">
              <a:buClr>
                <a:schemeClr val="bg1"/>
              </a:buClr>
              <a:buNone/>
            </a:pPr>
            <a:endParaRPr lang="en-US" sz="1800" dirty="0">
              <a:solidFill>
                <a:schemeClr val="bg1"/>
              </a:solidFill>
              <a:latin typeface="+mn-lt"/>
            </a:endParaRPr>
          </a:p>
          <a:p>
            <a:pPr marL="0" indent="0">
              <a:buClr>
                <a:schemeClr val="bg1"/>
              </a:buClr>
              <a:buNone/>
            </a:pPr>
            <a:r>
              <a:rPr lang="en-US" sz="1800" dirty="0">
                <a:solidFill>
                  <a:schemeClr val="bg1"/>
                </a:solidFill>
                <a:latin typeface="+mn-lt"/>
              </a:rPr>
              <a:t>All rights reserved. © 2017 The American National Red Cross</a:t>
            </a:r>
            <a:r>
              <a:rPr lang="en-US" sz="1800">
                <a:solidFill>
                  <a:schemeClr val="bg1"/>
                </a:solidFill>
                <a:latin typeface="+mn-lt"/>
              </a:rPr>
              <a:t>. The </a:t>
            </a:r>
            <a:r>
              <a:rPr lang="en-US" sz="1800" dirty="0">
                <a:solidFill>
                  <a:schemeClr val="bg1"/>
                </a:solidFill>
                <a:latin typeface="+mn-lt"/>
              </a:rPr>
              <a:t>name and logo of the American Red Cross are registered trademarks of The American National Red Cross.</a:t>
            </a:r>
          </a:p>
          <a:p>
            <a:pPr marL="0" indent="0">
              <a:buClr>
                <a:schemeClr val="bg1"/>
              </a:buClr>
              <a:buNone/>
            </a:pPr>
            <a:endParaRPr lang="en-US" sz="1800" dirty="0">
              <a:solidFill>
                <a:schemeClr val="bg1"/>
              </a:solidFill>
              <a:latin typeface="+mn-lt"/>
            </a:endParaRPr>
          </a:p>
        </p:txBody>
      </p:sp>
    </p:spTree>
    <p:custDataLst>
      <p:tags r:id="rId1"/>
    </p:custDataLst>
    <p:extLst>
      <p:ext uri="{BB962C8B-B14F-4D97-AF65-F5344CB8AC3E}">
        <p14:creationId xmlns:p14="http://schemas.microsoft.com/office/powerpoint/2010/main" val="3741423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2"/>
          </p:nvPr>
        </p:nvSpPr>
        <p:spPr/>
        <p:txBody>
          <a:bodyPr/>
          <a:lstStyle/>
          <a:p>
            <a:pPr marL="0" indent="0">
              <a:buNone/>
            </a:pPr>
            <a:r>
              <a:rPr lang="en-US" sz="2400" b="1" dirty="0"/>
              <a:t>If you feel it is safe to do </a:t>
            </a:r>
            <a:r>
              <a:rPr lang="en-US" sz="2400" b="1" dirty="0" smtClean="0"/>
              <a:t>so:</a:t>
            </a:r>
            <a:endParaRPr lang="en-US" sz="2400" b="1" dirty="0"/>
          </a:p>
          <a:p>
            <a:r>
              <a:rPr lang="en-US" sz="2400" dirty="0"/>
              <a:t>Notify as many as possible</a:t>
            </a:r>
          </a:p>
          <a:p>
            <a:r>
              <a:rPr lang="en-US" sz="2400" dirty="0"/>
              <a:t>Prevent others from entering </a:t>
            </a:r>
          </a:p>
        </p:txBody>
      </p:sp>
      <p:sp>
        <p:nvSpPr>
          <p:cNvPr id="2" name="Title 1"/>
          <p:cNvSpPr>
            <a:spLocks noGrp="1"/>
          </p:cNvSpPr>
          <p:nvPr>
            <p:ph type="title"/>
          </p:nvPr>
        </p:nvSpPr>
        <p:spPr/>
        <p:txBody>
          <a:bodyPr/>
          <a:lstStyle/>
          <a:p>
            <a:r>
              <a:rPr lang="en-US" dirty="0">
                <a:cs typeface="Arial" panose="020B0604020202020204" pitchFamily="34" charset="0"/>
              </a:rPr>
              <a:t>Alert others</a:t>
            </a:r>
          </a:p>
        </p:txBody>
      </p:sp>
      <p:pic>
        <p:nvPicPr>
          <p:cNvPr id="4" name="Picture 3"/>
          <p:cNvPicPr>
            <a:picLocks noChangeAspect="1"/>
          </p:cNvPicPr>
          <p:nvPr/>
        </p:nvPicPr>
        <p:blipFill>
          <a:blip r:embed="rId4"/>
          <a:stretch>
            <a:fillRect/>
          </a:stretch>
        </p:blipFill>
        <p:spPr>
          <a:xfrm>
            <a:off x="2945209" y="2717849"/>
            <a:ext cx="5759235" cy="1792270"/>
          </a:xfrm>
          <a:prstGeom prst="rect">
            <a:avLst/>
          </a:prstGeom>
        </p:spPr>
      </p:pic>
      <p:pic>
        <p:nvPicPr>
          <p:cNvPr id="7" name="Graphic 6"/>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a:off x="5156200" y="4250501"/>
            <a:ext cx="1812194" cy="1735406"/>
          </a:xfrm>
          <a:prstGeom prst="rect">
            <a:avLst/>
          </a:prstGeom>
        </p:spPr>
      </p:pic>
    </p:spTree>
    <p:custDataLst>
      <p:tags r:id="rId1"/>
    </p:custDataLst>
    <p:extLst>
      <p:ext uri="{BB962C8B-B14F-4D97-AF65-F5344CB8AC3E}">
        <p14:creationId xmlns:p14="http://schemas.microsoft.com/office/powerpoint/2010/main" val="33624535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2"/>
          </p:nvPr>
        </p:nvSpPr>
        <p:spPr/>
        <p:txBody>
          <a:bodyPr/>
          <a:lstStyle/>
          <a:p>
            <a:pPr marL="0" indent="0">
              <a:buNone/>
            </a:pPr>
            <a:r>
              <a:rPr lang="en-US" sz="2400" b="1" dirty="0">
                <a:solidFill>
                  <a:schemeClr val="accent1"/>
                </a:solidFill>
              </a:rPr>
              <a:t>Provide </a:t>
            </a:r>
            <a:r>
              <a:rPr lang="en-US" sz="2400" b="1">
                <a:solidFill>
                  <a:schemeClr val="accent1"/>
                </a:solidFill>
              </a:rPr>
              <a:t>them as many details as you can:</a:t>
            </a:r>
            <a:endParaRPr lang="en-US" sz="2400" b="1" dirty="0"/>
          </a:p>
          <a:p>
            <a:pPr lvl="0"/>
            <a:r>
              <a:rPr lang="en-US" sz="2400"/>
              <a:t>Your </a:t>
            </a:r>
            <a:r>
              <a:rPr lang="en-US" sz="2400" dirty="0"/>
              <a:t>phone number </a:t>
            </a:r>
          </a:p>
          <a:p>
            <a:pPr lvl="0"/>
            <a:r>
              <a:rPr lang="en-US" sz="2400"/>
              <a:t>Your location</a:t>
            </a:r>
          </a:p>
          <a:p>
            <a:pPr lvl="0"/>
            <a:r>
              <a:rPr lang="en-US" sz="2400"/>
              <a:t>Location of the active shooters and the direction they are moving </a:t>
            </a:r>
            <a:endParaRPr lang="en-US" sz="2000"/>
          </a:p>
          <a:p>
            <a:pPr lvl="0"/>
            <a:r>
              <a:rPr lang="en-US" sz="2400"/>
              <a:t>Number of shooters</a:t>
            </a:r>
            <a:endParaRPr lang="en-US" sz="2000"/>
          </a:p>
          <a:p>
            <a:pPr lvl="0"/>
            <a:r>
              <a:rPr lang="en-US" sz="2400"/>
              <a:t>Physical </a:t>
            </a:r>
            <a:r>
              <a:rPr lang="en-US" sz="2400" dirty="0"/>
              <a:t>description of shooters</a:t>
            </a:r>
            <a:endParaRPr lang="en-US" sz="2000" dirty="0"/>
          </a:p>
          <a:p>
            <a:pPr lvl="0"/>
            <a:r>
              <a:rPr lang="en-US" sz="2400" dirty="0"/>
              <a:t>Number of weapons, including </a:t>
            </a:r>
            <a:r>
              <a:rPr lang="en-US" sz="2400"/>
              <a:t>type and                    description</a:t>
            </a:r>
            <a:endParaRPr lang="en-US" sz="2000" dirty="0"/>
          </a:p>
          <a:p>
            <a:pPr lvl="0"/>
            <a:r>
              <a:rPr lang="en-US" sz="2400" dirty="0"/>
              <a:t>Number of </a:t>
            </a:r>
            <a:r>
              <a:rPr lang="en-US" sz="2400"/>
              <a:t>potential victims</a:t>
            </a:r>
            <a:endParaRPr lang="en-US" sz="2000" dirty="0"/>
          </a:p>
          <a:p>
            <a:pPr marL="0" indent="0">
              <a:buNone/>
            </a:pPr>
            <a:endParaRPr lang="en-US" sz="2000" dirty="0"/>
          </a:p>
        </p:txBody>
      </p:sp>
      <p:sp>
        <p:nvSpPr>
          <p:cNvPr id="3" name="Title 2"/>
          <p:cNvSpPr>
            <a:spLocks noGrp="1"/>
          </p:cNvSpPr>
          <p:nvPr>
            <p:ph type="title"/>
          </p:nvPr>
        </p:nvSpPr>
        <p:spPr/>
        <p:txBody>
          <a:bodyPr/>
          <a:lstStyle/>
          <a:p>
            <a:r>
              <a:rPr lang="en-US" dirty="0">
                <a:cs typeface="Arial" panose="020B0604020202020204" pitchFamily="34" charset="0"/>
              </a:rPr>
              <a:t>Alert law enforcement</a:t>
            </a:r>
          </a:p>
        </p:txBody>
      </p:sp>
      <p:pic>
        <p:nvPicPr>
          <p:cNvPr id="13" name="Picture 12"/>
          <p:cNvPicPr>
            <a:picLocks noChangeAspect="1"/>
          </p:cNvPicPr>
          <p:nvPr/>
        </p:nvPicPr>
        <p:blipFill>
          <a:blip r:embed="rId4"/>
          <a:stretch>
            <a:fillRect/>
          </a:stretch>
        </p:blipFill>
        <p:spPr>
          <a:xfrm>
            <a:off x="7315449" y="3810000"/>
            <a:ext cx="1414395" cy="2078916"/>
          </a:xfrm>
          <a:prstGeom prst="rect">
            <a:avLst/>
          </a:prstGeom>
        </p:spPr>
      </p:pic>
    </p:spTree>
    <p:custDataLst>
      <p:tags r:id="rId1"/>
    </p:custDataLst>
    <p:extLst>
      <p:ext uri="{BB962C8B-B14F-4D97-AF65-F5344CB8AC3E}">
        <p14:creationId xmlns:p14="http://schemas.microsoft.com/office/powerpoint/2010/main" val="37900518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4"/>
          <p:cNvSpPr>
            <a:spLocks noGrp="1"/>
          </p:cNvSpPr>
          <p:nvPr>
            <p:ph type="body" sz="quarter" idx="12"/>
          </p:nvPr>
        </p:nvSpPr>
        <p:spPr/>
        <p:txBody>
          <a:bodyPr/>
          <a:lstStyle/>
          <a:p>
            <a:pPr marL="0" indent="0">
              <a:buNone/>
            </a:pPr>
            <a:r>
              <a:rPr lang="en-US" sz="2400" b="1">
                <a:solidFill>
                  <a:schemeClr val="accent1"/>
                </a:solidFill>
                <a:latin typeface="+mn-lt"/>
                <a:cs typeface="Calibri" panose="020F0502020204030204" pitchFamily="34" charset="0"/>
              </a:rPr>
              <a:t>To </a:t>
            </a:r>
            <a:r>
              <a:rPr lang="en-US" sz="2400" b="1" dirty="0">
                <a:solidFill>
                  <a:schemeClr val="accent1"/>
                </a:solidFill>
                <a:latin typeface="+mn-lt"/>
                <a:cs typeface="Calibri" panose="020F0502020204030204" pitchFamily="34" charset="0"/>
              </a:rPr>
              <a:t>stop severe, life threatening bleeding: </a:t>
            </a:r>
          </a:p>
          <a:p>
            <a:pPr lvl="0"/>
            <a:r>
              <a:rPr lang="en-US" sz="2200" dirty="0">
                <a:solidFill>
                  <a:schemeClr val="tx1"/>
                </a:solidFill>
                <a:latin typeface="+mn-lt"/>
                <a:cs typeface="Calibri" panose="020F0502020204030204" pitchFamily="34" charset="0"/>
              </a:rPr>
              <a:t>Apply direct pressure </a:t>
            </a:r>
          </a:p>
          <a:p>
            <a:pPr lvl="0"/>
            <a:r>
              <a:rPr lang="en-US" sz="2200" dirty="0">
                <a:solidFill>
                  <a:schemeClr val="tx1"/>
                </a:solidFill>
                <a:latin typeface="+mn-lt"/>
                <a:cs typeface="Calibri" panose="020F0502020204030204" pitchFamily="34" charset="0"/>
              </a:rPr>
              <a:t>Cover the wound with a dressing or bandage, </a:t>
            </a:r>
            <a:r>
              <a:rPr lang="en-US" sz="2200">
                <a:solidFill>
                  <a:schemeClr val="tx1"/>
                </a:solidFill>
                <a:latin typeface="+mn-lt"/>
                <a:cs typeface="Calibri" panose="020F0502020204030204" pitchFamily="34" charset="0"/>
              </a:rPr>
              <a:t>if available</a:t>
            </a:r>
          </a:p>
          <a:p>
            <a:pPr lvl="0"/>
            <a:r>
              <a:rPr lang="en-US" sz="2200">
                <a:solidFill>
                  <a:schemeClr val="tx1"/>
                </a:solidFill>
                <a:latin typeface="+mn-lt"/>
                <a:cs typeface="Calibri" panose="020F0502020204030204" pitchFamily="34" charset="0"/>
              </a:rPr>
              <a:t>If bleeding continues, apply a chest seal, tourniquet, or hemostatic dressing</a:t>
            </a:r>
          </a:p>
          <a:p>
            <a:pPr lvl="0"/>
            <a:endParaRPr lang="en-US" sz="2200" kern="1200">
              <a:solidFill>
                <a:schemeClr val="tx1"/>
              </a:solidFill>
              <a:latin typeface="+mn-lt"/>
            </a:endParaRPr>
          </a:p>
          <a:p>
            <a:pPr marL="0" indent="0">
              <a:buNone/>
            </a:pPr>
            <a:r>
              <a:rPr lang="en-US" sz="2400" b="1">
                <a:solidFill>
                  <a:schemeClr val="accent1"/>
                </a:solidFill>
                <a:cs typeface="Calibri" panose="020F0502020204030204" pitchFamily="34" charset="0"/>
              </a:rPr>
              <a:t>For all that have been injured:</a:t>
            </a:r>
            <a:endParaRPr lang="en-US" sz="2400">
              <a:solidFill>
                <a:schemeClr val="accent1"/>
              </a:solidFill>
            </a:endParaRPr>
          </a:p>
          <a:p>
            <a:r>
              <a:rPr lang="en-US" sz="2200">
                <a:solidFill>
                  <a:schemeClr val="tx1"/>
                </a:solidFill>
                <a:cs typeface="Calibri" panose="020F0502020204030204" pitchFamily="34" charset="0"/>
              </a:rPr>
              <a:t>Keep them warm </a:t>
            </a:r>
          </a:p>
          <a:p>
            <a:r>
              <a:rPr lang="en-US" sz="2200">
                <a:solidFill>
                  <a:schemeClr val="tx1"/>
                </a:solidFill>
                <a:cs typeface="Calibri" panose="020F0502020204030204" pitchFamily="34" charset="0"/>
              </a:rPr>
              <a:t>If unconscious, turn them on their side to help with breathing</a:t>
            </a:r>
          </a:p>
          <a:p>
            <a:r>
              <a:rPr lang="en-US" sz="2200">
                <a:solidFill>
                  <a:schemeClr val="tx1"/>
                </a:solidFill>
                <a:cs typeface="Calibri" panose="020F0502020204030204" pitchFamily="34" charset="0"/>
              </a:rPr>
              <a:t>Provide comfort</a:t>
            </a:r>
            <a:endParaRPr lang="en-US" sz="2200" kern="1200">
              <a:solidFill>
                <a:schemeClr val="tx1"/>
              </a:solidFill>
              <a:latin typeface="+mn-lt"/>
            </a:endParaRPr>
          </a:p>
          <a:p>
            <a:pPr lvl="0"/>
            <a:endParaRPr lang="en-US" sz="2200" kern="1200" dirty="0"/>
          </a:p>
          <a:p>
            <a:pPr marL="0" lvl="0" indent="0" defTabSz="914400" eaLnBrk="1" hangingPunct="1">
              <a:spcBef>
                <a:spcPct val="0"/>
              </a:spcBef>
              <a:buClrTx/>
              <a:buSzTx/>
              <a:buNone/>
            </a:pPr>
            <a:r>
              <a:rPr lang="en-US" sz="2200" kern="1200" dirty="0"/>
              <a:t>For additional first aid resources go </a:t>
            </a:r>
            <a:r>
              <a:rPr lang="en-US" sz="2200" kern="1200"/>
              <a:t>to </a:t>
            </a:r>
            <a:r>
              <a:rPr lang="en-US" sz="2200" b="1" kern="1200">
                <a:solidFill>
                  <a:srgbClr val="0091CD"/>
                </a:solidFill>
                <a:hlinkClick r:id="rId4"/>
              </a:rPr>
              <a:t>redcross</a:t>
            </a:r>
            <a:r>
              <a:rPr lang="en-US" sz="2200" b="1" kern="1200" dirty="0">
                <a:solidFill>
                  <a:srgbClr val="0091CD"/>
                </a:solidFill>
                <a:hlinkClick r:id="rId4"/>
              </a:rPr>
              <a:t>.org </a:t>
            </a:r>
            <a:endParaRPr lang="en-US" sz="2200" b="1" kern="1200" dirty="0">
              <a:solidFill>
                <a:srgbClr val="0091CD"/>
              </a:solidFill>
            </a:endParaRPr>
          </a:p>
          <a:p>
            <a:pPr marL="0" lvl="0" indent="0">
              <a:buNone/>
            </a:pPr>
            <a:endParaRPr lang="en-US" sz="2200" dirty="0">
              <a:solidFill>
                <a:schemeClr val="tx1"/>
              </a:solidFill>
              <a:latin typeface="+mn-lt"/>
              <a:cs typeface="Calibri" panose="020F0502020204030204" pitchFamily="34" charset="0"/>
            </a:endParaRPr>
          </a:p>
          <a:p>
            <a:pPr marL="0" lvl="0" indent="0">
              <a:buNone/>
            </a:pPr>
            <a:endParaRPr lang="en-US" sz="2200" i="1" dirty="0">
              <a:solidFill>
                <a:schemeClr val="tx1"/>
              </a:solidFill>
              <a:latin typeface="Calibri" panose="020F0502020204030204" pitchFamily="34" charset="0"/>
            </a:endParaRPr>
          </a:p>
        </p:txBody>
      </p:sp>
      <p:sp>
        <p:nvSpPr>
          <p:cNvPr id="2" name="Title 1"/>
          <p:cNvSpPr>
            <a:spLocks noGrp="1"/>
          </p:cNvSpPr>
          <p:nvPr>
            <p:ph type="title"/>
          </p:nvPr>
        </p:nvSpPr>
        <p:spPr/>
        <p:txBody>
          <a:bodyPr/>
          <a:lstStyle/>
          <a:p>
            <a:r>
              <a:rPr lang="en-US" dirty="0">
                <a:latin typeface="+mn-lt"/>
              </a:rPr>
              <a:t>Aid the wounded</a:t>
            </a:r>
          </a:p>
        </p:txBody>
      </p:sp>
      <p:pic>
        <p:nvPicPr>
          <p:cNvPr id="17" name="Picture 16"/>
          <p:cNvPicPr>
            <a:picLocks noChangeAspect="1"/>
          </p:cNvPicPr>
          <p:nvPr/>
        </p:nvPicPr>
        <p:blipFill>
          <a:blip r:embed="rId5"/>
          <a:stretch>
            <a:fillRect/>
          </a:stretch>
        </p:blipFill>
        <p:spPr>
          <a:xfrm>
            <a:off x="7498673" y="4800600"/>
            <a:ext cx="1252436" cy="1252436"/>
          </a:xfrm>
          <a:prstGeom prst="rect">
            <a:avLst/>
          </a:prstGeom>
        </p:spPr>
      </p:pic>
    </p:spTree>
    <p:custDataLst>
      <p:tags r:id="rId1"/>
    </p:custDataLst>
    <p:extLst>
      <p:ext uri="{BB962C8B-B14F-4D97-AF65-F5344CB8AC3E}">
        <p14:creationId xmlns:p14="http://schemas.microsoft.com/office/powerpoint/2010/main" val="6723526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2"/>
          </p:nvPr>
        </p:nvSpPr>
        <p:spPr/>
        <p:txBody>
          <a:bodyPr/>
          <a:lstStyle/>
          <a:p>
            <a:endParaRPr lang="en-US" sz="2400" dirty="0"/>
          </a:p>
          <a:p>
            <a:pPr marL="0" indent="0">
              <a:buNone/>
            </a:pPr>
            <a:endParaRPr lang="en-US" sz="2400" dirty="0"/>
          </a:p>
        </p:txBody>
      </p:sp>
      <p:sp>
        <p:nvSpPr>
          <p:cNvPr id="8" name="Title 7"/>
          <p:cNvSpPr>
            <a:spLocks noGrp="1"/>
          </p:cNvSpPr>
          <p:nvPr>
            <p:ph type="title"/>
          </p:nvPr>
        </p:nvSpPr>
        <p:spPr>
          <a:xfrm>
            <a:off x="0" y="1"/>
            <a:ext cx="9144000" cy="1219200"/>
          </a:xfrm>
        </p:spPr>
        <p:txBody>
          <a:bodyPr/>
          <a:lstStyle/>
          <a:p>
            <a:r>
              <a:rPr lang="en-US" dirty="0">
                <a:latin typeface="Arial" panose="020B0604020202020204" pitchFamily="34" charset="0"/>
                <a:cs typeface="Arial" panose="020B0604020202020204" pitchFamily="34" charset="0"/>
              </a:rPr>
              <a:t>Cooperate with law enforcement</a:t>
            </a:r>
          </a:p>
        </p:txBody>
      </p:sp>
      <p:sp>
        <p:nvSpPr>
          <p:cNvPr id="11" name="Text Placeholder 5"/>
          <p:cNvSpPr txBox="1">
            <a:spLocks/>
          </p:cNvSpPr>
          <p:nvPr/>
        </p:nvSpPr>
        <p:spPr>
          <a:xfrm>
            <a:off x="457201" y="1371600"/>
            <a:ext cx="8272643" cy="4462463"/>
          </a:xfrm>
          <a:prstGeom prst="rect">
            <a:avLst/>
          </a:prstGeom>
        </p:spPr>
        <p:txBody>
          <a:bodyPr/>
          <a:lstStyle>
            <a:lvl1pPr marL="342900" indent="-342900" algn="l" defTabSz="457200" rtl="0" eaLnBrk="0" fontAlgn="base" hangingPunct="0">
              <a:spcBef>
                <a:spcPct val="20000"/>
              </a:spcBef>
              <a:spcAft>
                <a:spcPct val="0"/>
              </a:spcAft>
              <a:buClr>
                <a:schemeClr val="accent1"/>
              </a:buClr>
              <a:buSzPct val="75000"/>
              <a:buFont typeface="Wingdings" pitchFamily="2" charset="2"/>
              <a:buChar char="§"/>
              <a:defRPr sz="2800">
                <a:solidFill>
                  <a:srgbClr val="6D6E70"/>
                </a:solidFill>
                <a:latin typeface="Calibri" panose="020F0502020204030204" pitchFamily="34" charset="0"/>
                <a:ea typeface="+mn-ea"/>
                <a:cs typeface="Calibri" panose="020F0502020204030204" pitchFamily="34" charset="0"/>
              </a:defRPr>
            </a:lvl1pPr>
            <a:lvl2pPr marL="742950" indent="-285750" algn="l" defTabSz="457200" rtl="0" eaLnBrk="0" fontAlgn="base" hangingPunct="0">
              <a:spcBef>
                <a:spcPct val="20000"/>
              </a:spcBef>
              <a:spcAft>
                <a:spcPct val="0"/>
              </a:spcAft>
              <a:buClr>
                <a:schemeClr val="accent1"/>
              </a:buClr>
              <a:buSzPct val="75000"/>
              <a:buFont typeface="Wingdings" pitchFamily="2" charset="2"/>
              <a:buChar char="§"/>
              <a:defRPr sz="2800">
                <a:solidFill>
                  <a:srgbClr val="6D6E70"/>
                </a:solidFill>
                <a:latin typeface="Calibri" panose="020F0502020204030204" pitchFamily="34" charset="0"/>
                <a:cs typeface="Calibri" panose="020F0502020204030204" pitchFamily="34" charset="0"/>
              </a:defRPr>
            </a:lvl2pPr>
            <a:lvl3pPr marL="1143000" indent="-228600" algn="l" defTabSz="457200" rtl="0" eaLnBrk="0" fontAlgn="base" hangingPunct="0">
              <a:spcBef>
                <a:spcPct val="20000"/>
              </a:spcBef>
              <a:spcAft>
                <a:spcPct val="0"/>
              </a:spcAft>
              <a:buClr>
                <a:schemeClr val="accent1"/>
              </a:buClr>
              <a:buSzPct val="75000"/>
              <a:buFont typeface="Wingdings" pitchFamily="2" charset="2"/>
              <a:buChar char="§"/>
              <a:defRPr sz="2200">
                <a:solidFill>
                  <a:srgbClr val="6D6E70"/>
                </a:solidFill>
                <a:latin typeface="Calibri" panose="020F0502020204030204" pitchFamily="34" charset="0"/>
                <a:cs typeface="Calibri" panose="020F0502020204030204" pitchFamily="34" charset="0"/>
              </a:defRPr>
            </a:lvl3pPr>
            <a:lvl4pPr marL="1600200" indent="-228600" algn="l" defTabSz="457200" rtl="0" eaLnBrk="0" fontAlgn="base" hangingPunct="0">
              <a:spcBef>
                <a:spcPct val="20000"/>
              </a:spcBef>
              <a:spcAft>
                <a:spcPct val="0"/>
              </a:spcAft>
              <a:buClr>
                <a:schemeClr val="accent1"/>
              </a:buClr>
              <a:buSzPct val="75000"/>
              <a:buFont typeface="Wingdings" pitchFamily="2" charset="2"/>
              <a:buChar char="§"/>
              <a:defRPr sz="2000">
                <a:solidFill>
                  <a:srgbClr val="6D6E70"/>
                </a:solidFill>
                <a:latin typeface="Calibri" panose="020F0502020204030204" pitchFamily="34" charset="0"/>
                <a:cs typeface="Calibri" panose="020F0502020204030204" pitchFamily="34" charset="0"/>
              </a:defRPr>
            </a:lvl4pPr>
            <a:lvl5pPr marL="2057400" indent="-228600" algn="l" defTabSz="457200" rtl="0" eaLnBrk="0" fontAlgn="base" hangingPunct="0">
              <a:spcBef>
                <a:spcPct val="20000"/>
              </a:spcBef>
              <a:spcAft>
                <a:spcPct val="0"/>
              </a:spcAft>
              <a:buClr>
                <a:schemeClr val="accent1"/>
              </a:buClr>
              <a:buSzPct val="75000"/>
              <a:buFont typeface="Wingdings" pitchFamily="2" charset="2"/>
              <a:buChar char="§"/>
              <a:defRPr sz="1800">
                <a:solidFill>
                  <a:srgbClr val="6D6E70"/>
                </a:solidFill>
                <a:latin typeface="Calibri" panose="020F0502020204030204" pitchFamily="34" charset="0"/>
                <a:cs typeface="Calibri" panose="020F0502020204030204" pitchFamily="34" charset="0"/>
              </a:defRPr>
            </a:lvl5pPr>
            <a:lvl6pPr marL="2514600" indent="-228600" algn="l" defTabSz="457200" rtl="0"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6pPr>
            <a:lvl7pPr marL="2971800" indent="-228600" algn="l" defTabSz="457200" rtl="0"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7pPr>
            <a:lvl8pPr marL="3429000" indent="-228600" algn="l" defTabSz="457200" rtl="0"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8pPr>
            <a:lvl9pPr marL="3886200" indent="-228600" algn="l" defTabSz="457200" rtl="0"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9pPr>
          </a:lstStyle>
          <a:p>
            <a:pPr marL="0" indent="0">
              <a:buNone/>
            </a:pPr>
            <a:r>
              <a:rPr lang="en-US" sz="2400" b="1" kern="0" dirty="0">
                <a:solidFill>
                  <a:schemeClr val="accent1"/>
                </a:solidFill>
                <a:latin typeface="Arial" panose="020B0604020202020204" pitchFamily="34" charset="0"/>
                <a:cs typeface="Arial" panose="020B0604020202020204" pitchFamily="34" charset="0"/>
              </a:rPr>
              <a:t>Their priority is to eliminate the threat. To assist:</a:t>
            </a:r>
          </a:p>
          <a:p>
            <a:r>
              <a:rPr lang="en-US" sz="2200" kern="0" dirty="0">
                <a:latin typeface="Arial" panose="020B0604020202020204" pitchFamily="34" charset="0"/>
                <a:cs typeface="Arial" panose="020B0604020202020204" pitchFamily="34" charset="0"/>
              </a:rPr>
              <a:t>Do </a:t>
            </a:r>
            <a:r>
              <a:rPr lang="en-US" sz="2200" b="1" kern="0" dirty="0">
                <a:latin typeface="Arial" panose="020B0604020202020204" pitchFamily="34" charset="0"/>
                <a:cs typeface="Arial" panose="020B0604020202020204" pitchFamily="34" charset="0"/>
              </a:rPr>
              <a:t>not</a:t>
            </a:r>
            <a:r>
              <a:rPr lang="en-US" sz="2200" kern="0" dirty="0">
                <a:latin typeface="Arial" panose="020B0604020202020204" pitchFamily="34" charset="0"/>
                <a:cs typeface="Arial" panose="020B0604020202020204" pitchFamily="34" charset="0"/>
              </a:rPr>
              <a:t> stop the officers or interfere </a:t>
            </a:r>
          </a:p>
          <a:p>
            <a:r>
              <a:rPr lang="en-US" sz="2200" kern="0" dirty="0">
                <a:latin typeface="Arial" panose="020B0604020202020204" pitchFamily="34" charset="0"/>
                <a:cs typeface="Arial" panose="020B0604020202020204" pitchFamily="34" charset="0"/>
              </a:rPr>
              <a:t>Follow instructions from law enforcement</a:t>
            </a:r>
          </a:p>
          <a:p>
            <a:r>
              <a:rPr lang="en-US" sz="2200" kern="0" dirty="0">
                <a:latin typeface="Arial" panose="020B0604020202020204" pitchFamily="34" charset="0"/>
                <a:cs typeface="Arial" panose="020B0604020202020204" pitchFamily="34" charset="0"/>
              </a:rPr>
              <a:t>Stay calm and avoid quick movements </a:t>
            </a:r>
          </a:p>
          <a:p>
            <a:r>
              <a:rPr lang="en-US" sz="2200" kern="0" dirty="0">
                <a:latin typeface="Arial" panose="020B0604020202020204" pitchFamily="34" charset="0"/>
                <a:cs typeface="Arial" panose="020B0604020202020204" pitchFamily="34" charset="0"/>
              </a:rPr>
              <a:t>Keep your hands visible and raised when evacuating</a:t>
            </a:r>
          </a:p>
          <a:p>
            <a:r>
              <a:rPr lang="en-US" sz="2200" kern="0" dirty="0">
                <a:latin typeface="Arial" panose="020B0604020202020204" pitchFamily="34" charset="0"/>
                <a:cs typeface="Arial" panose="020B0604020202020204" pitchFamily="34" charset="0"/>
              </a:rPr>
              <a:t>If asked, help determine who is missing</a:t>
            </a:r>
          </a:p>
          <a:p>
            <a:endParaRPr lang="en-US" sz="2200" kern="0" dirty="0">
              <a:latin typeface="Arial" panose="020B0604020202020204" pitchFamily="34" charset="0"/>
              <a:cs typeface="Arial" panose="020B0604020202020204" pitchFamily="34" charset="0"/>
            </a:endParaRPr>
          </a:p>
          <a:p>
            <a:pPr marL="0" indent="0">
              <a:buNone/>
            </a:pPr>
            <a:r>
              <a:rPr lang="en-US" sz="2400" b="1" kern="0" dirty="0">
                <a:solidFill>
                  <a:schemeClr val="accent1"/>
                </a:solidFill>
                <a:latin typeface="Arial" panose="020B0604020202020204" pitchFamily="34" charset="0"/>
                <a:cs typeface="Arial" panose="020B0604020202020204" pitchFamily="34" charset="0"/>
              </a:rPr>
              <a:t>You are in an active crime scene.</a:t>
            </a:r>
          </a:p>
          <a:p>
            <a:r>
              <a:rPr lang="en-US" sz="2200" kern="0" dirty="0">
                <a:latin typeface="Arial" panose="020B0604020202020204" pitchFamily="34" charset="0"/>
                <a:cs typeface="Arial" panose="020B0604020202020204" pitchFamily="34" charset="0"/>
              </a:rPr>
              <a:t>Do </a:t>
            </a:r>
            <a:r>
              <a:rPr lang="en-US" sz="2200" b="1" kern="0" dirty="0" smtClean="0">
                <a:latin typeface="Arial" panose="020B0604020202020204" pitchFamily="34" charset="0"/>
                <a:cs typeface="Arial" panose="020B0604020202020204" pitchFamily="34" charset="0"/>
              </a:rPr>
              <a:t>not </a:t>
            </a:r>
            <a:r>
              <a:rPr lang="en-US" sz="2200" kern="0" dirty="0" smtClean="0">
                <a:latin typeface="Arial" panose="020B0604020202020204" pitchFamily="34" charset="0"/>
                <a:cs typeface="Arial" panose="020B0604020202020204" pitchFamily="34" charset="0"/>
              </a:rPr>
              <a:t>touch </a:t>
            </a:r>
            <a:r>
              <a:rPr lang="en-US" sz="2200" kern="0" dirty="0">
                <a:latin typeface="Arial" panose="020B0604020202020204" pitchFamily="34" charset="0"/>
                <a:cs typeface="Arial" panose="020B0604020202020204" pitchFamily="34" charset="0"/>
              </a:rPr>
              <a:t>anything unless it involves helping the wounded</a:t>
            </a:r>
          </a:p>
          <a:p>
            <a:r>
              <a:rPr lang="en-US" sz="2200" kern="0" dirty="0">
                <a:latin typeface="Arial" panose="020B0604020202020204" pitchFamily="34" charset="0"/>
                <a:cs typeface="Arial" panose="020B0604020202020204" pitchFamily="34" charset="0"/>
              </a:rPr>
              <a:t>Do </a:t>
            </a:r>
            <a:r>
              <a:rPr lang="en-US" sz="2200" b="1" kern="0" dirty="0" smtClean="0">
                <a:latin typeface="Arial" panose="020B0604020202020204" pitchFamily="34" charset="0"/>
                <a:cs typeface="Arial" panose="020B0604020202020204" pitchFamily="34" charset="0"/>
              </a:rPr>
              <a:t>not </a:t>
            </a:r>
            <a:r>
              <a:rPr lang="en-US" sz="2200" kern="0" dirty="0" smtClean="0">
                <a:latin typeface="Arial" panose="020B0604020202020204" pitchFamily="34" charset="0"/>
                <a:cs typeface="Arial" panose="020B0604020202020204" pitchFamily="34" charset="0"/>
              </a:rPr>
              <a:t>leave </a:t>
            </a:r>
            <a:r>
              <a:rPr lang="en-US" sz="2200" kern="0" dirty="0">
                <a:latin typeface="Arial" panose="020B0604020202020204" pitchFamily="34" charset="0"/>
                <a:cs typeface="Arial" panose="020B0604020202020204" pitchFamily="34" charset="0"/>
              </a:rPr>
              <a:t>the area until instructed</a:t>
            </a:r>
          </a:p>
          <a:p>
            <a:endParaRPr lang="en-US" sz="2200" kern="0" dirty="0">
              <a:latin typeface="Arial" panose="020B0604020202020204" pitchFamily="34" charset="0"/>
              <a:cs typeface="Arial" panose="020B0604020202020204" pitchFamily="34" charset="0"/>
            </a:endParaRPr>
          </a:p>
          <a:p>
            <a:pPr marL="0" indent="0">
              <a:buNone/>
            </a:pPr>
            <a:endParaRPr lang="en-US" sz="2200" kern="0" dirty="0">
              <a:latin typeface="Arial" panose="020B0604020202020204" pitchFamily="34" charset="0"/>
              <a:cs typeface="Arial" panose="020B0604020202020204" pitchFamily="34" charset="0"/>
            </a:endParaRPr>
          </a:p>
          <a:p>
            <a:endParaRPr lang="en-US" sz="2200" kern="0" dirty="0">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12494999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a:latin typeface="+mn-lt"/>
              </a:rPr>
              <a:t>Recognize those in need</a:t>
            </a:r>
          </a:p>
        </p:txBody>
      </p:sp>
      <p:pic>
        <p:nvPicPr>
          <p:cNvPr id="31" name="Picture 30"/>
          <p:cNvPicPr>
            <a:picLocks/>
          </p:cNvPicPr>
          <p:nvPr/>
        </p:nvPicPr>
        <p:blipFill rotWithShape="1">
          <a:blip r:embed="rId4" cstate="screen">
            <a:extLst>
              <a:ext uri="{28A0092B-C50C-407E-A947-70E740481C1C}">
                <a14:useLocalDpi xmlns:a14="http://schemas.microsoft.com/office/drawing/2010/main" val="0"/>
              </a:ext>
            </a:extLst>
          </a:blip>
          <a:srcRect/>
          <a:stretch/>
        </p:blipFill>
        <p:spPr>
          <a:xfrm>
            <a:off x="3698358" y="2278912"/>
            <a:ext cx="1812454" cy="1553532"/>
          </a:xfrm>
          <a:prstGeom prst="rect">
            <a:avLst/>
          </a:prstGeom>
          <a:effectLst>
            <a:softEdge rad="25400"/>
          </a:effectLst>
        </p:spPr>
      </p:pic>
      <p:pic>
        <p:nvPicPr>
          <p:cNvPr id="32" name="Picture 31"/>
          <p:cNvPicPr>
            <a:picLocks/>
          </p:cNvPicPr>
          <p:nvPr/>
        </p:nvPicPr>
        <p:blipFill rotWithShape="1">
          <a:blip r:embed="rId5" cstate="screen">
            <a:extLst>
              <a:ext uri="{28A0092B-C50C-407E-A947-70E740481C1C}">
                <a14:useLocalDpi xmlns:a14="http://schemas.microsoft.com/office/drawing/2010/main" val="0"/>
              </a:ext>
            </a:extLst>
          </a:blip>
          <a:srcRect/>
          <a:stretch/>
        </p:blipFill>
        <p:spPr>
          <a:xfrm>
            <a:off x="7287824" y="2278912"/>
            <a:ext cx="1812454" cy="1553532"/>
          </a:xfrm>
          <a:prstGeom prst="rect">
            <a:avLst/>
          </a:prstGeom>
          <a:effectLst>
            <a:softEdge rad="25400"/>
          </a:effectLst>
        </p:spPr>
      </p:pic>
      <p:pic>
        <p:nvPicPr>
          <p:cNvPr id="33" name="Picture 32"/>
          <p:cNvPicPr>
            <a:picLocks/>
          </p:cNvPicPr>
          <p:nvPr/>
        </p:nvPicPr>
        <p:blipFill rotWithShape="1">
          <a:blip r:embed="rId6" cstate="screen">
            <a:extLst>
              <a:ext uri="{28A0092B-C50C-407E-A947-70E740481C1C}">
                <a14:useLocalDpi xmlns:a14="http://schemas.microsoft.com/office/drawing/2010/main" val="0"/>
              </a:ext>
            </a:extLst>
          </a:blip>
          <a:srcRect/>
          <a:stretch/>
        </p:blipFill>
        <p:spPr>
          <a:xfrm>
            <a:off x="5493091" y="2278912"/>
            <a:ext cx="1812454" cy="1553532"/>
          </a:xfrm>
          <a:prstGeom prst="rect">
            <a:avLst/>
          </a:prstGeom>
          <a:effectLst>
            <a:softEdge rad="25400"/>
          </a:effectLst>
        </p:spPr>
      </p:pic>
      <p:pic>
        <p:nvPicPr>
          <p:cNvPr id="34" name="Picture 33"/>
          <p:cNvPicPr>
            <a:picLocks/>
          </p:cNvPicPr>
          <p:nvPr/>
        </p:nvPicPr>
        <p:blipFill rotWithShape="1">
          <a:blip r:embed="rId7" cstate="screen">
            <a:extLst>
              <a:ext uri="{28A0092B-C50C-407E-A947-70E740481C1C}">
                <a14:useLocalDpi xmlns:a14="http://schemas.microsoft.com/office/drawing/2010/main" val="0"/>
              </a:ext>
            </a:extLst>
          </a:blip>
          <a:srcRect/>
          <a:stretch/>
        </p:blipFill>
        <p:spPr>
          <a:xfrm>
            <a:off x="1903625" y="2278912"/>
            <a:ext cx="1812454" cy="1553532"/>
          </a:xfrm>
          <a:prstGeom prst="rect">
            <a:avLst/>
          </a:prstGeom>
          <a:effectLst>
            <a:softEdge rad="25400"/>
          </a:effectLst>
        </p:spPr>
      </p:pic>
      <p:pic>
        <p:nvPicPr>
          <p:cNvPr id="36" name="Picture 35"/>
          <p:cNvPicPr>
            <a:picLocks/>
          </p:cNvPicPr>
          <p:nvPr/>
        </p:nvPicPr>
        <p:blipFill rotWithShape="1">
          <a:blip r:embed="rId8" cstate="screen">
            <a:extLst>
              <a:ext uri="{28A0092B-C50C-407E-A947-70E740481C1C}">
                <a14:useLocalDpi xmlns:a14="http://schemas.microsoft.com/office/drawing/2010/main" val="0"/>
              </a:ext>
            </a:extLst>
          </a:blip>
          <a:srcRect/>
          <a:stretch/>
        </p:blipFill>
        <p:spPr>
          <a:xfrm>
            <a:off x="108892" y="2278912"/>
            <a:ext cx="1812454" cy="1553532"/>
          </a:xfrm>
          <a:prstGeom prst="rect">
            <a:avLst/>
          </a:prstGeom>
          <a:effectLst>
            <a:softEdge rad="25400"/>
          </a:effectLst>
        </p:spPr>
      </p:pic>
    </p:spTree>
    <p:custDataLst>
      <p:tags r:id="rId1"/>
    </p:custDataLst>
    <p:extLst>
      <p:ext uri="{BB962C8B-B14F-4D97-AF65-F5344CB8AC3E}">
        <p14:creationId xmlns:p14="http://schemas.microsoft.com/office/powerpoint/2010/main" val="35376902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Placeholder 5"/>
          <p:cNvSpPr>
            <a:spLocks noGrp="1"/>
          </p:cNvSpPr>
          <p:nvPr>
            <p:ph type="body" sz="quarter" idx="12"/>
          </p:nvPr>
        </p:nvSpPr>
        <p:spPr/>
        <p:txBody>
          <a:bodyPr/>
          <a:lstStyle/>
          <a:p>
            <a:r>
              <a:rPr lang="en-US" sz="2400" dirty="0"/>
              <a:t>Speak calmly and slowly</a:t>
            </a:r>
          </a:p>
          <a:p>
            <a:r>
              <a:rPr lang="en-US" sz="2400" dirty="0"/>
              <a:t>Listen and be kind </a:t>
            </a:r>
            <a:endParaRPr lang="en-US" sz="2400" dirty="0">
              <a:solidFill>
                <a:schemeClr val="tx1"/>
              </a:solidFill>
            </a:endParaRPr>
          </a:p>
          <a:p>
            <a:r>
              <a:rPr lang="en-US" sz="2400" dirty="0">
                <a:solidFill>
                  <a:schemeClr val="tx1"/>
                </a:solidFill>
              </a:rPr>
              <a:t>Help them feel comfortable, assist with basic needs</a:t>
            </a:r>
          </a:p>
          <a:p>
            <a:r>
              <a:rPr lang="en-US" sz="2400" dirty="0"/>
              <a:t>Provide accurate and timely information</a:t>
            </a:r>
          </a:p>
          <a:p>
            <a:pPr>
              <a:buClr>
                <a:schemeClr val="accent1"/>
              </a:buClr>
            </a:pPr>
            <a:r>
              <a:rPr lang="en-US" sz="2400" dirty="0"/>
              <a:t>Coordinate with additional resources </a:t>
            </a:r>
          </a:p>
          <a:p>
            <a:pPr marL="0" indent="0">
              <a:buClr>
                <a:schemeClr val="accent1"/>
              </a:buClr>
              <a:buNone/>
            </a:pPr>
            <a:endParaRPr lang="en-US" sz="2400" dirty="0"/>
          </a:p>
          <a:p>
            <a:pPr marL="0" indent="0">
              <a:buClr>
                <a:schemeClr val="accent1"/>
              </a:buClr>
              <a:buNone/>
            </a:pPr>
            <a:endParaRPr lang="en-US" sz="2400" dirty="0"/>
          </a:p>
          <a:p>
            <a:pPr marL="0" indent="0">
              <a:buClr>
                <a:schemeClr val="accent1"/>
              </a:buClr>
              <a:buNone/>
            </a:pPr>
            <a:endParaRPr lang="en-US" sz="2400" dirty="0"/>
          </a:p>
          <a:p>
            <a:pPr marL="0" indent="0">
              <a:buClr>
                <a:schemeClr val="accent1"/>
              </a:buClr>
              <a:buNone/>
            </a:pPr>
            <a:r>
              <a:rPr lang="en-US" sz="2400" dirty="0"/>
              <a:t>For additional assistance </a:t>
            </a:r>
          </a:p>
          <a:p>
            <a:pPr marL="0" indent="0">
              <a:buClr>
                <a:schemeClr val="accent1"/>
              </a:buClr>
              <a:buNone/>
            </a:pPr>
            <a:r>
              <a:rPr lang="en-US" sz="2400" b="1" dirty="0">
                <a:solidFill>
                  <a:schemeClr val="accent1"/>
                </a:solidFill>
              </a:rPr>
              <a:t>&lt;</a:t>
            </a:r>
            <a:r>
              <a:rPr lang="en-US" sz="2400" b="1" dirty="0"/>
              <a:t>Insert appropriate contact details</a:t>
            </a:r>
            <a:r>
              <a:rPr lang="en-US" sz="2400" b="1" dirty="0">
                <a:solidFill>
                  <a:schemeClr val="accent1"/>
                </a:solidFill>
              </a:rPr>
              <a:t>&gt;</a:t>
            </a:r>
          </a:p>
          <a:p>
            <a:pPr>
              <a:buClr>
                <a:schemeClr val="accent1"/>
              </a:buClr>
            </a:pPr>
            <a:endParaRPr lang="en-US" sz="2400" dirty="0"/>
          </a:p>
          <a:p>
            <a:pPr>
              <a:buClr>
                <a:schemeClr val="accent1"/>
              </a:buClr>
            </a:pPr>
            <a:endParaRPr lang="en-US" sz="2400" dirty="0"/>
          </a:p>
          <a:p>
            <a:endParaRPr lang="en-US" sz="2400" dirty="0"/>
          </a:p>
        </p:txBody>
      </p:sp>
      <p:sp>
        <p:nvSpPr>
          <p:cNvPr id="9" name="Title 8"/>
          <p:cNvSpPr>
            <a:spLocks noGrp="1"/>
          </p:cNvSpPr>
          <p:nvPr>
            <p:ph type="title"/>
          </p:nvPr>
        </p:nvSpPr>
        <p:spPr/>
        <p:txBody>
          <a:bodyPr/>
          <a:lstStyle/>
          <a:p>
            <a:r>
              <a:rPr lang="en-US" dirty="0">
                <a:latin typeface="+mn-lt"/>
              </a:rPr>
              <a:t>Assist those in need</a:t>
            </a:r>
          </a:p>
        </p:txBody>
      </p:sp>
      <p:sp>
        <p:nvSpPr>
          <p:cNvPr id="8" name="Rectangle 7"/>
          <p:cNvSpPr/>
          <p:nvPr/>
        </p:nvSpPr>
        <p:spPr>
          <a:xfrm>
            <a:off x="-3733800" y="23813"/>
            <a:ext cx="3429000" cy="5333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Requires customization</a:t>
            </a:r>
          </a:p>
        </p:txBody>
      </p:sp>
      <p:pic>
        <p:nvPicPr>
          <p:cNvPr id="6" name="Picture 5"/>
          <p:cNvPicPr>
            <a:picLocks noChangeAspect="1"/>
          </p:cNvPicPr>
          <p:nvPr/>
        </p:nvPicPr>
        <p:blipFill>
          <a:blip r:embed="rId4"/>
          <a:stretch>
            <a:fillRect/>
          </a:stretch>
        </p:blipFill>
        <p:spPr>
          <a:xfrm flipH="1">
            <a:off x="6172200" y="3743075"/>
            <a:ext cx="2557644" cy="1982957"/>
          </a:xfrm>
          <a:prstGeom prst="rect">
            <a:avLst/>
          </a:prstGeom>
        </p:spPr>
      </p:pic>
    </p:spTree>
    <p:custDataLst>
      <p:tags r:id="rId1"/>
    </p:custDataLst>
    <p:extLst>
      <p:ext uri="{BB962C8B-B14F-4D97-AF65-F5344CB8AC3E}">
        <p14:creationId xmlns:p14="http://schemas.microsoft.com/office/powerpoint/2010/main" val="20516125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2"/>
          </p:nvPr>
        </p:nvSpPr>
        <p:spPr/>
        <p:txBody>
          <a:bodyPr/>
          <a:lstStyle/>
          <a:p>
            <a:pPr marL="0" indent="0">
              <a:buNone/>
            </a:pPr>
            <a:r>
              <a:rPr lang="en-US" sz="2400" b="1" dirty="0">
                <a:solidFill>
                  <a:schemeClr val="accent1"/>
                </a:solidFill>
              </a:rPr>
              <a:t>You now can:</a:t>
            </a:r>
          </a:p>
          <a:p>
            <a:pPr lvl="0"/>
            <a:r>
              <a:rPr lang="en-US" sz="2400" dirty="0"/>
              <a:t>Identify warning signs of potentially violent behavior</a:t>
            </a:r>
          </a:p>
          <a:p>
            <a:pPr lvl="0"/>
            <a:r>
              <a:rPr lang="en-US" sz="2400" dirty="0"/>
              <a:t>Recognize when an active shooter event is occurring</a:t>
            </a:r>
          </a:p>
          <a:p>
            <a:pPr lvl="0"/>
            <a:r>
              <a:rPr lang="en-US" sz="2400" dirty="0"/>
              <a:t>React to an active shooter event</a:t>
            </a:r>
          </a:p>
          <a:p>
            <a:pPr marL="0" lvl="0" indent="0">
              <a:buNone/>
            </a:pPr>
            <a:endParaRPr lang="en-US" sz="2400" dirty="0"/>
          </a:p>
          <a:p>
            <a:pPr marL="0" lvl="0" indent="0">
              <a:buNone/>
            </a:pPr>
            <a:r>
              <a:rPr lang="en-US" sz="2400" dirty="0">
                <a:solidFill>
                  <a:schemeClr val="bg1"/>
                </a:solidFill>
              </a:rPr>
              <a:t>R</a:t>
            </a:r>
          </a:p>
          <a:p>
            <a:pPr marL="0" lvl="0" indent="0">
              <a:buNone/>
            </a:pPr>
            <a:endParaRPr lang="en-US" sz="2400" dirty="0">
              <a:solidFill>
                <a:schemeClr val="bg1"/>
              </a:solidFill>
            </a:endParaRPr>
          </a:p>
          <a:p>
            <a:pPr marL="0" lvl="0" indent="0">
              <a:buNone/>
            </a:pPr>
            <a:endParaRPr lang="en-US" sz="2400" dirty="0"/>
          </a:p>
          <a:p>
            <a:pPr lvl="0"/>
            <a:r>
              <a:rPr lang="en-US" sz="2400" dirty="0"/>
              <a:t>Act appropriately in response to law enforcement arriving, aiding others and recovery</a:t>
            </a:r>
          </a:p>
          <a:p>
            <a:endParaRPr lang="en-US" sz="2400" dirty="0"/>
          </a:p>
        </p:txBody>
      </p:sp>
      <p:sp>
        <p:nvSpPr>
          <p:cNvPr id="18" name="Title 1"/>
          <p:cNvSpPr>
            <a:spLocks noGrp="1"/>
          </p:cNvSpPr>
          <p:nvPr>
            <p:ph type="title"/>
          </p:nvPr>
        </p:nvSpPr>
        <p:spPr/>
        <p:txBody>
          <a:bodyPr/>
          <a:lstStyle/>
          <a:p>
            <a:r>
              <a:rPr lang="en-US" dirty="0">
                <a:cs typeface="Arial" panose="020B0604020202020204" pitchFamily="34" charset="0"/>
              </a:rPr>
              <a:t>Summary</a:t>
            </a:r>
          </a:p>
        </p:txBody>
      </p:sp>
      <p:pic>
        <p:nvPicPr>
          <p:cNvPr id="17" name="Graphic 16"/>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1160349" y="3118786"/>
            <a:ext cx="1462355" cy="1600200"/>
          </a:xfrm>
          <a:prstGeom prst="rect">
            <a:avLst/>
          </a:prstGeom>
        </p:spPr>
      </p:pic>
      <p:pic>
        <p:nvPicPr>
          <p:cNvPr id="19" name="Graphic 18"/>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a:off x="3621894" y="3201648"/>
            <a:ext cx="1849413" cy="1409076"/>
          </a:xfrm>
          <a:prstGeom prst="rect">
            <a:avLst/>
          </a:prstGeom>
        </p:spPr>
      </p:pic>
      <p:pic>
        <p:nvPicPr>
          <p:cNvPr id="20" name="Graphic 19"/>
          <p:cNvPicPr>
            <a:picLocks noChangeAspect="1"/>
          </p:cNvPicPr>
          <p:nvPr/>
        </p:nvPicPr>
        <p:blipFill>
          <a:blip r:embed="rId8">
            <a:extLst>
              <a:ext uri="{96DAC541-7B7A-43D3-8B79-37D633B846F1}">
                <asvg:svgBlip xmlns="" xmlns:asvg="http://schemas.microsoft.com/office/drawing/2016/SVG/main" r:embed="rId9"/>
              </a:ext>
            </a:extLst>
          </a:blip>
          <a:stretch>
            <a:fillRect/>
          </a:stretch>
        </p:blipFill>
        <p:spPr>
          <a:xfrm>
            <a:off x="6470496" y="3118786"/>
            <a:ext cx="1260158" cy="1600200"/>
          </a:xfrm>
          <a:prstGeom prst="rect">
            <a:avLst/>
          </a:prstGeom>
        </p:spPr>
      </p:pic>
    </p:spTree>
    <p:custDataLst>
      <p:tags r:id="rId1"/>
    </p:custDataLst>
    <p:extLst>
      <p:ext uri="{BB962C8B-B14F-4D97-AF65-F5344CB8AC3E}">
        <p14:creationId xmlns:p14="http://schemas.microsoft.com/office/powerpoint/2010/main" val="37430528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p:txBody>
          <a:bodyPr/>
          <a:lstStyle/>
          <a:p>
            <a:pPr marL="0" indent="0">
              <a:buNone/>
            </a:pPr>
            <a:r>
              <a:rPr lang="en-US" sz="2000" b="1" dirty="0">
                <a:solidFill>
                  <a:schemeClr val="accent1"/>
                </a:solidFill>
              </a:rPr>
              <a:t>&lt;Insert activity&gt;</a:t>
            </a:r>
          </a:p>
          <a:p>
            <a:pPr marL="0" indent="0">
              <a:buNone/>
            </a:pPr>
            <a:r>
              <a:rPr lang="en-US" sz="2000" dirty="0">
                <a:solidFill>
                  <a:schemeClr val="accent4"/>
                </a:solidFill>
              </a:rPr>
              <a:t>Our next </a:t>
            </a:r>
            <a:r>
              <a:rPr lang="en-US" sz="2000" b="1" dirty="0">
                <a:solidFill>
                  <a:schemeClr val="accent1"/>
                </a:solidFill>
              </a:rPr>
              <a:t>&lt;</a:t>
            </a:r>
            <a:r>
              <a:rPr lang="en-US" sz="2000" b="1" dirty="0">
                <a:solidFill>
                  <a:schemeClr val="accent4"/>
                </a:solidFill>
              </a:rPr>
              <a:t>insert activity</a:t>
            </a:r>
            <a:r>
              <a:rPr lang="en-US" sz="2000" b="1" dirty="0">
                <a:solidFill>
                  <a:schemeClr val="accent1"/>
                </a:solidFill>
              </a:rPr>
              <a:t>&gt; </a:t>
            </a:r>
            <a:r>
              <a:rPr lang="en-US" sz="2000" dirty="0">
                <a:solidFill>
                  <a:schemeClr val="accent4"/>
                </a:solidFill>
              </a:rPr>
              <a:t>will be held on </a:t>
            </a:r>
            <a:r>
              <a:rPr lang="en-US" sz="2000" b="1" dirty="0">
                <a:solidFill>
                  <a:schemeClr val="accent1"/>
                </a:solidFill>
              </a:rPr>
              <a:t>&lt;</a:t>
            </a:r>
            <a:r>
              <a:rPr lang="en-US" sz="2000" b="1" dirty="0">
                <a:solidFill>
                  <a:schemeClr val="accent4"/>
                </a:solidFill>
              </a:rPr>
              <a:t>insert date</a:t>
            </a:r>
            <a:r>
              <a:rPr lang="en-US" sz="2000" b="1" dirty="0">
                <a:solidFill>
                  <a:schemeClr val="accent1"/>
                </a:solidFill>
              </a:rPr>
              <a:t>&gt;, </a:t>
            </a:r>
            <a:r>
              <a:rPr lang="en-US" sz="2000" dirty="0"/>
              <a:t>and</a:t>
            </a:r>
            <a:r>
              <a:rPr lang="en-US" sz="2000" b="1" dirty="0">
                <a:solidFill>
                  <a:schemeClr val="accent1"/>
                </a:solidFill>
              </a:rPr>
              <a:t> </a:t>
            </a:r>
            <a:r>
              <a:rPr lang="en-US" sz="2000" dirty="0"/>
              <a:t>will take place from </a:t>
            </a:r>
            <a:r>
              <a:rPr lang="en-US" sz="2000" b="1" dirty="0">
                <a:solidFill>
                  <a:schemeClr val="accent1"/>
                </a:solidFill>
              </a:rPr>
              <a:t>&lt;</a:t>
            </a:r>
            <a:r>
              <a:rPr lang="en-US" sz="2000" b="1" dirty="0">
                <a:solidFill>
                  <a:schemeClr val="accent4"/>
                </a:solidFill>
              </a:rPr>
              <a:t>insert time</a:t>
            </a:r>
            <a:r>
              <a:rPr lang="en-US" sz="2000" b="1" dirty="0">
                <a:solidFill>
                  <a:schemeClr val="accent1"/>
                </a:solidFill>
              </a:rPr>
              <a:t>&gt; </a:t>
            </a:r>
            <a:r>
              <a:rPr lang="en-US" sz="2000" dirty="0"/>
              <a:t>to</a:t>
            </a:r>
            <a:r>
              <a:rPr lang="en-US" sz="2000" b="1" dirty="0">
                <a:solidFill>
                  <a:schemeClr val="accent1"/>
                </a:solidFill>
              </a:rPr>
              <a:t> &lt;</a:t>
            </a:r>
            <a:r>
              <a:rPr lang="en-US" sz="2000" b="1" dirty="0">
                <a:solidFill>
                  <a:schemeClr val="accent4"/>
                </a:solidFill>
              </a:rPr>
              <a:t>insert time</a:t>
            </a:r>
            <a:r>
              <a:rPr lang="en-US" sz="2000" b="1" dirty="0">
                <a:solidFill>
                  <a:schemeClr val="accent1"/>
                </a:solidFill>
              </a:rPr>
              <a:t>&gt; </a:t>
            </a:r>
          </a:p>
          <a:p>
            <a:pPr marL="0" indent="0">
              <a:buNone/>
            </a:pPr>
            <a:endParaRPr lang="en-US" sz="2000" dirty="0">
              <a:solidFill>
                <a:schemeClr val="accent1"/>
              </a:solidFill>
            </a:endParaRPr>
          </a:p>
          <a:p>
            <a:pPr marL="0" indent="0">
              <a:buNone/>
            </a:pPr>
            <a:r>
              <a:rPr lang="en-US" sz="2000" b="1" dirty="0">
                <a:solidFill>
                  <a:schemeClr val="accent4"/>
                </a:solidFill>
              </a:rPr>
              <a:t>Important information:</a:t>
            </a:r>
          </a:p>
          <a:p>
            <a:r>
              <a:rPr lang="en-US" sz="2000" b="1" dirty="0">
                <a:solidFill>
                  <a:schemeClr val="accent1"/>
                </a:solidFill>
              </a:rPr>
              <a:t>&lt;</a:t>
            </a:r>
            <a:r>
              <a:rPr lang="en-US" sz="2000" dirty="0">
                <a:solidFill>
                  <a:schemeClr val="accent4"/>
                </a:solidFill>
              </a:rPr>
              <a:t>Insert information relevant to your organization</a:t>
            </a:r>
            <a:r>
              <a:rPr lang="en-US" sz="2000" b="1" dirty="0">
                <a:solidFill>
                  <a:schemeClr val="accent1"/>
                </a:solidFill>
              </a:rPr>
              <a:t>&gt;</a:t>
            </a:r>
          </a:p>
          <a:p>
            <a:pPr marL="0" indent="0">
              <a:buNone/>
            </a:pPr>
            <a:endParaRPr lang="en-US" sz="2000" b="1" dirty="0"/>
          </a:p>
          <a:p>
            <a:pPr marL="0" indent="0">
              <a:buNone/>
            </a:pPr>
            <a:r>
              <a:rPr lang="en-US" sz="2000" b="1" dirty="0"/>
              <a:t>To find out more </a:t>
            </a:r>
            <a:r>
              <a:rPr lang="en-US" sz="2000" dirty="0">
                <a:solidFill>
                  <a:schemeClr val="accent1"/>
                </a:solidFill>
              </a:rPr>
              <a:t>&lt;</a:t>
            </a:r>
            <a:r>
              <a:rPr lang="en-US" sz="2000" dirty="0">
                <a:solidFill>
                  <a:schemeClr val="accent4"/>
                </a:solidFill>
              </a:rPr>
              <a:t>insert details</a:t>
            </a:r>
            <a:r>
              <a:rPr lang="en-US" sz="2000" dirty="0">
                <a:solidFill>
                  <a:schemeClr val="accent1"/>
                </a:solidFill>
              </a:rPr>
              <a:t>&gt;</a:t>
            </a:r>
            <a:endParaRPr lang="en-US" sz="2000" b="1" dirty="0"/>
          </a:p>
          <a:p>
            <a:pPr marL="0" indent="0">
              <a:buNone/>
            </a:pPr>
            <a:endParaRPr lang="en-US" sz="2000" b="1" dirty="0">
              <a:solidFill>
                <a:schemeClr val="accent4"/>
              </a:solidFill>
            </a:endParaRPr>
          </a:p>
          <a:p>
            <a:pPr marL="0" indent="0">
              <a:buNone/>
            </a:pPr>
            <a:r>
              <a:rPr lang="en-US" sz="2000" b="1" dirty="0">
                <a:solidFill>
                  <a:schemeClr val="accent4"/>
                </a:solidFill>
              </a:rPr>
              <a:t>Key contacts: </a:t>
            </a:r>
          </a:p>
          <a:p>
            <a:pPr marL="0" indent="0">
              <a:buNone/>
            </a:pPr>
            <a:r>
              <a:rPr lang="en-US" sz="2000" b="1" dirty="0">
                <a:solidFill>
                  <a:schemeClr val="accent1"/>
                </a:solidFill>
              </a:rPr>
              <a:t>&lt;</a:t>
            </a:r>
            <a:r>
              <a:rPr lang="en-US" sz="2000" dirty="0"/>
              <a:t>I</a:t>
            </a:r>
            <a:r>
              <a:rPr lang="en-US" sz="2000" dirty="0">
                <a:solidFill>
                  <a:schemeClr val="accent4"/>
                </a:solidFill>
              </a:rPr>
              <a:t>nsert name / contact information</a:t>
            </a:r>
            <a:r>
              <a:rPr lang="en-US" sz="2000" b="1" dirty="0">
                <a:solidFill>
                  <a:schemeClr val="accent1"/>
                </a:solidFill>
              </a:rPr>
              <a:t>&gt;</a:t>
            </a:r>
          </a:p>
          <a:p>
            <a:pPr marL="0" indent="0">
              <a:buNone/>
            </a:pPr>
            <a:r>
              <a:rPr lang="en-US" sz="2000" b="1" dirty="0">
                <a:solidFill>
                  <a:schemeClr val="accent1"/>
                </a:solidFill>
              </a:rPr>
              <a:t>&lt;</a:t>
            </a:r>
            <a:r>
              <a:rPr lang="en-US" sz="2000" dirty="0"/>
              <a:t>I</a:t>
            </a:r>
            <a:r>
              <a:rPr lang="en-US" sz="2000" dirty="0">
                <a:solidFill>
                  <a:schemeClr val="accent4"/>
                </a:solidFill>
              </a:rPr>
              <a:t>nsert name / contact information</a:t>
            </a:r>
            <a:r>
              <a:rPr lang="en-US" sz="2000" b="1" dirty="0">
                <a:solidFill>
                  <a:schemeClr val="accent1"/>
                </a:solidFill>
              </a:rPr>
              <a:t>&gt;</a:t>
            </a:r>
          </a:p>
          <a:p>
            <a:endParaRPr lang="en-US" sz="2000" dirty="0"/>
          </a:p>
        </p:txBody>
      </p:sp>
      <p:sp>
        <p:nvSpPr>
          <p:cNvPr id="8" name="Title 1"/>
          <p:cNvSpPr>
            <a:spLocks noGrp="1"/>
          </p:cNvSpPr>
          <p:nvPr>
            <p:ph type="title"/>
          </p:nvPr>
        </p:nvSpPr>
        <p:spPr/>
        <p:txBody>
          <a:bodyPr/>
          <a:lstStyle/>
          <a:p>
            <a:r>
              <a:rPr lang="en-US" dirty="0">
                <a:cs typeface="Arial" panose="020B0604020202020204" pitchFamily="34" charset="0"/>
              </a:rPr>
              <a:t>Next steps</a:t>
            </a:r>
          </a:p>
        </p:txBody>
      </p:sp>
      <p:sp>
        <p:nvSpPr>
          <p:cNvPr id="6" name="Rectangle 5"/>
          <p:cNvSpPr/>
          <p:nvPr/>
        </p:nvSpPr>
        <p:spPr>
          <a:xfrm>
            <a:off x="-3733800" y="23813"/>
            <a:ext cx="3429000" cy="5333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Requires customization</a:t>
            </a:r>
          </a:p>
        </p:txBody>
      </p:sp>
    </p:spTree>
    <p:custDataLst>
      <p:tags r:id="rId1"/>
    </p:custDataLst>
    <p:extLst>
      <p:ext uri="{BB962C8B-B14F-4D97-AF65-F5344CB8AC3E}">
        <p14:creationId xmlns:p14="http://schemas.microsoft.com/office/powerpoint/2010/main" val="16566484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2"/>
          </p:nvPr>
        </p:nvSpPr>
        <p:spPr>
          <a:xfrm>
            <a:off x="457204" y="1219200"/>
            <a:ext cx="8272643" cy="4800600"/>
          </a:xfrm>
        </p:spPr>
        <p:txBody>
          <a:bodyPr/>
          <a:lstStyle/>
          <a:p>
            <a:pPr marL="0" lvl="0" indent="0">
              <a:buClr>
                <a:srgbClr val="D33320"/>
              </a:buClr>
              <a:buNone/>
              <a:defRPr/>
            </a:pPr>
            <a:r>
              <a:rPr lang="en-US" sz="1400" b="1">
                <a:solidFill>
                  <a:srgbClr val="D33320"/>
                </a:solidFill>
              </a:rPr>
              <a:t>California Office of Emergency Services</a:t>
            </a:r>
            <a:endParaRPr lang="en-US" sz="1400" b="1" dirty="0">
              <a:solidFill>
                <a:srgbClr val="D33320"/>
              </a:solidFill>
            </a:endParaRPr>
          </a:p>
          <a:p>
            <a:pPr lvl="0">
              <a:buClr>
                <a:srgbClr val="D33320"/>
              </a:buClr>
              <a:defRPr/>
            </a:pPr>
            <a:r>
              <a:rPr lang="en-US" sz="1400" dirty="0">
                <a:solidFill>
                  <a:srgbClr val="0070C0"/>
                </a:solidFill>
                <a:hlinkClick r:id="rId4"/>
              </a:rPr>
              <a:t>Active Shooter Awareness Guidance </a:t>
            </a:r>
            <a:endParaRPr lang="en-US" sz="1400" dirty="0">
              <a:solidFill>
                <a:srgbClr val="0070C0"/>
              </a:solidFill>
            </a:endParaRPr>
          </a:p>
          <a:p>
            <a:pPr marL="0" lvl="0" indent="0">
              <a:spcBef>
                <a:spcPts val="600"/>
              </a:spcBef>
              <a:buClr>
                <a:srgbClr val="D33320"/>
              </a:buClr>
              <a:buNone/>
              <a:defRPr/>
            </a:pPr>
            <a:r>
              <a:rPr lang="en-US" sz="1400" b="1">
                <a:solidFill>
                  <a:srgbClr val="D33320"/>
                </a:solidFill>
              </a:rPr>
              <a:t>C-TECC</a:t>
            </a:r>
            <a:endParaRPr lang="en-US" sz="1400" b="1" dirty="0">
              <a:solidFill>
                <a:srgbClr val="D33320"/>
              </a:solidFill>
            </a:endParaRPr>
          </a:p>
          <a:p>
            <a:pPr lvl="0">
              <a:buClr>
                <a:srgbClr val="D33320"/>
              </a:buClr>
              <a:defRPr/>
            </a:pPr>
            <a:r>
              <a:rPr lang="en-US" sz="1400" dirty="0">
                <a:solidFill>
                  <a:srgbClr val="0070C0"/>
                </a:solidFill>
                <a:hlinkClick r:id="rId5"/>
              </a:rPr>
              <a:t>Tactical Emergency Casualty Care (TECC) Guidelines</a:t>
            </a:r>
            <a:endParaRPr lang="en-US" sz="1400" b="1" dirty="0">
              <a:solidFill>
                <a:srgbClr val="0070C0"/>
              </a:solidFill>
            </a:endParaRPr>
          </a:p>
          <a:p>
            <a:pPr marL="0" lvl="0" indent="0">
              <a:spcBef>
                <a:spcPts val="600"/>
              </a:spcBef>
              <a:buClr>
                <a:srgbClr val="D33320"/>
              </a:buClr>
              <a:buNone/>
              <a:defRPr/>
            </a:pPr>
            <a:r>
              <a:rPr lang="en-US" sz="1400" b="1">
                <a:solidFill>
                  <a:srgbClr val="D33320"/>
                </a:solidFill>
              </a:rPr>
              <a:t>DHS</a:t>
            </a:r>
            <a:endParaRPr lang="en-US" sz="1400" b="1" dirty="0">
              <a:solidFill>
                <a:srgbClr val="D33320"/>
              </a:solidFill>
            </a:endParaRPr>
          </a:p>
          <a:p>
            <a:pPr lvl="0">
              <a:buClr>
                <a:srgbClr val="D33320"/>
              </a:buClr>
              <a:defRPr/>
            </a:pPr>
            <a:r>
              <a:rPr lang="en-US" sz="1400" dirty="0">
                <a:solidFill>
                  <a:srgbClr val="0070C0"/>
                </a:solidFill>
                <a:hlinkClick r:id="rId6"/>
              </a:rPr>
              <a:t>DHS Active Shooter Preparedness Program</a:t>
            </a:r>
            <a:endParaRPr lang="en-US" sz="1400" dirty="0">
              <a:solidFill>
                <a:srgbClr val="0070C0"/>
              </a:solidFill>
            </a:endParaRPr>
          </a:p>
          <a:p>
            <a:pPr lvl="0">
              <a:buClr>
                <a:srgbClr val="D33320"/>
              </a:buClr>
              <a:defRPr/>
            </a:pPr>
            <a:r>
              <a:rPr lang="en-US" sz="1400" dirty="0">
                <a:solidFill>
                  <a:srgbClr val="0070C0"/>
                </a:solidFill>
                <a:hlinkClick r:id="rId7"/>
              </a:rPr>
              <a:t>Planning and Response to an Active Shooter:</a:t>
            </a:r>
            <a:r>
              <a:rPr lang="en-US" sz="1400" b="1" dirty="0">
                <a:solidFill>
                  <a:srgbClr val="0070C0"/>
                </a:solidFill>
                <a:hlinkClick r:id="rId7"/>
              </a:rPr>
              <a:t> </a:t>
            </a:r>
            <a:r>
              <a:rPr lang="en-US" sz="1400" dirty="0">
                <a:solidFill>
                  <a:srgbClr val="0070C0"/>
                </a:solidFill>
                <a:hlinkClick r:id="rId7"/>
              </a:rPr>
              <a:t>An Interagency Security Committee Policy and Best Practices Guide </a:t>
            </a:r>
            <a:endParaRPr lang="en-US" sz="1400" dirty="0">
              <a:solidFill>
                <a:srgbClr val="0070C0"/>
              </a:solidFill>
            </a:endParaRPr>
          </a:p>
          <a:p>
            <a:pPr marL="0" lvl="0" indent="0">
              <a:spcBef>
                <a:spcPts val="600"/>
              </a:spcBef>
              <a:buClr>
                <a:srgbClr val="D33320"/>
              </a:buClr>
              <a:buNone/>
              <a:defRPr/>
            </a:pPr>
            <a:r>
              <a:rPr lang="en-US" sz="1400" b="1">
                <a:solidFill>
                  <a:srgbClr val="D33320"/>
                </a:solidFill>
              </a:rPr>
              <a:t>FBI</a:t>
            </a:r>
            <a:endParaRPr lang="en-US" sz="1400" b="1" dirty="0">
              <a:solidFill>
                <a:srgbClr val="D33320"/>
              </a:solidFill>
            </a:endParaRPr>
          </a:p>
          <a:p>
            <a:pPr lvl="0">
              <a:buClr>
                <a:srgbClr val="D33320"/>
              </a:buClr>
              <a:defRPr/>
            </a:pPr>
            <a:r>
              <a:rPr lang="en-US" sz="1400" dirty="0">
                <a:solidFill>
                  <a:srgbClr val="0070C0"/>
                </a:solidFill>
                <a:hlinkClick r:id="rId8"/>
              </a:rPr>
              <a:t>A Study of Active Shooter Incidents in the United States between 2000 and 2013 </a:t>
            </a:r>
            <a:endParaRPr lang="en-US" sz="1400" dirty="0">
              <a:solidFill>
                <a:srgbClr val="0070C0"/>
              </a:solidFill>
            </a:endParaRPr>
          </a:p>
          <a:p>
            <a:pPr marL="0" lvl="0" indent="0">
              <a:spcBef>
                <a:spcPts val="600"/>
              </a:spcBef>
              <a:buClr>
                <a:srgbClr val="D33320"/>
              </a:buClr>
              <a:buNone/>
              <a:defRPr/>
            </a:pPr>
            <a:r>
              <a:rPr lang="en-US" sz="1400" b="1">
                <a:solidFill>
                  <a:srgbClr val="D33320"/>
                </a:solidFill>
              </a:rPr>
              <a:t>FEMA </a:t>
            </a:r>
            <a:endParaRPr lang="en-US" sz="1400" b="1" dirty="0">
              <a:solidFill>
                <a:srgbClr val="D33320"/>
              </a:solidFill>
            </a:endParaRPr>
          </a:p>
          <a:p>
            <a:pPr lvl="0">
              <a:buClr>
                <a:srgbClr val="D33320"/>
              </a:buClr>
              <a:defRPr/>
            </a:pPr>
            <a:r>
              <a:rPr lang="en-US" sz="1400" dirty="0">
                <a:solidFill>
                  <a:srgbClr val="0070C0"/>
                </a:solidFill>
                <a:hlinkClick r:id="rId9"/>
              </a:rPr>
              <a:t>Active Shooter: What You Can Do</a:t>
            </a:r>
            <a:endParaRPr lang="en-US" sz="1400" dirty="0">
              <a:solidFill>
                <a:srgbClr val="0070C0"/>
              </a:solidFill>
            </a:endParaRPr>
          </a:p>
          <a:p>
            <a:pPr marL="0" lvl="0" indent="0">
              <a:spcBef>
                <a:spcPts val="600"/>
              </a:spcBef>
              <a:buClr>
                <a:srgbClr val="D33320"/>
              </a:buClr>
              <a:buNone/>
              <a:defRPr/>
            </a:pPr>
            <a:r>
              <a:rPr lang="en-US" sz="1400" b="1">
                <a:solidFill>
                  <a:srgbClr val="D33320"/>
                </a:solidFill>
              </a:rPr>
              <a:t>PFA		</a:t>
            </a:r>
            <a:endParaRPr lang="en-US" sz="1400" b="1" dirty="0">
              <a:solidFill>
                <a:srgbClr val="D33320"/>
              </a:solidFill>
            </a:endParaRPr>
          </a:p>
          <a:p>
            <a:pPr lvl="0">
              <a:buClr>
                <a:srgbClr val="D33320"/>
              </a:buClr>
              <a:defRPr/>
            </a:pPr>
            <a:r>
              <a:rPr lang="en-US" sz="1400" dirty="0">
                <a:solidFill>
                  <a:srgbClr val="0070C0"/>
                </a:solidFill>
                <a:hlinkClick r:id="rId10"/>
              </a:rPr>
              <a:t>Phycological First Aid: Field Operations Guide </a:t>
            </a:r>
            <a:endParaRPr lang="en-US" sz="1400" dirty="0">
              <a:solidFill>
                <a:srgbClr val="0070C0"/>
              </a:solidFill>
            </a:endParaRPr>
          </a:p>
          <a:p>
            <a:pPr marL="0" lvl="0" indent="0">
              <a:spcBef>
                <a:spcPts val="600"/>
              </a:spcBef>
              <a:buClr>
                <a:srgbClr val="D33320"/>
              </a:buClr>
              <a:buNone/>
              <a:defRPr/>
            </a:pPr>
            <a:r>
              <a:rPr lang="en-US" sz="1400" b="1">
                <a:solidFill>
                  <a:srgbClr val="D33320"/>
                </a:solidFill>
              </a:rPr>
              <a:t>Red </a:t>
            </a:r>
            <a:r>
              <a:rPr lang="en-US" sz="1400" b="1" dirty="0">
                <a:solidFill>
                  <a:srgbClr val="D33320"/>
                </a:solidFill>
              </a:rPr>
              <a:t>Cross </a:t>
            </a:r>
          </a:p>
          <a:p>
            <a:pPr>
              <a:buClr>
                <a:srgbClr val="D33320"/>
              </a:buClr>
              <a:defRPr/>
            </a:pPr>
            <a:r>
              <a:rPr lang="en-US" sz="1400" dirty="0">
                <a:solidFill>
                  <a:srgbClr val="0091CD"/>
                </a:solidFill>
                <a:hlinkClick r:id="rId11"/>
              </a:rPr>
              <a:t>12 Steps for Psychological First Aid</a:t>
            </a:r>
            <a:endParaRPr lang="en-US" sz="1400" b="1" dirty="0">
              <a:solidFill>
                <a:srgbClr val="0091CD"/>
              </a:solidFill>
            </a:endParaRPr>
          </a:p>
          <a:p>
            <a:pPr lvl="0">
              <a:buClr>
                <a:srgbClr val="D33320"/>
              </a:buClr>
              <a:defRPr/>
            </a:pPr>
            <a:r>
              <a:rPr lang="en-US" sz="1400" dirty="0">
                <a:solidFill>
                  <a:srgbClr val="0070C0"/>
                </a:solidFill>
                <a:hlinkClick r:id="rId12"/>
              </a:rPr>
              <a:t>Applying a </a:t>
            </a:r>
            <a:r>
              <a:rPr lang="en-US" sz="1400">
                <a:solidFill>
                  <a:srgbClr val="0070C0"/>
                </a:solidFill>
                <a:hlinkClick r:id="rId12"/>
              </a:rPr>
              <a:t>Manufactured Tourniquet</a:t>
            </a:r>
            <a:endParaRPr lang="en-US" sz="1400" dirty="0">
              <a:solidFill>
                <a:srgbClr val="D33320"/>
              </a:solidFill>
            </a:endParaRPr>
          </a:p>
          <a:p>
            <a:pPr lvl="0">
              <a:buClr>
                <a:srgbClr val="D33320"/>
              </a:buClr>
              <a:defRPr/>
            </a:pPr>
            <a:endParaRPr lang="en-US" sz="1400" dirty="0">
              <a:solidFill>
                <a:srgbClr val="D33320"/>
              </a:solidFill>
            </a:endParaRPr>
          </a:p>
        </p:txBody>
      </p:sp>
      <p:sp>
        <p:nvSpPr>
          <p:cNvPr id="5" name="Title 4"/>
          <p:cNvSpPr>
            <a:spLocks noGrp="1"/>
          </p:cNvSpPr>
          <p:nvPr>
            <p:ph type="title"/>
          </p:nvPr>
        </p:nvSpPr>
        <p:spPr/>
        <p:txBody>
          <a:bodyPr/>
          <a:lstStyle/>
          <a:p>
            <a:r>
              <a:rPr lang="en-US" dirty="0">
                <a:latin typeface="+mn-lt"/>
              </a:rPr>
              <a:t>References </a:t>
            </a:r>
          </a:p>
        </p:txBody>
      </p:sp>
    </p:spTree>
    <p:custDataLst>
      <p:tags r:id="rId1"/>
    </p:custDataLst>
    <p:extLst>
      <p:ext uri="{BB962C8B-B14F-4D97-AF65-F5344CB8AC3E}">
        <p14:creationId xmlns:p14="http://schemas.microsoft.com/office/powerpoint/2010/main" val="8285091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2209800"/>
            <a:ext cx="8272462" cy="1219200"/>
          </a:xfrm>
          <a:prstGeom prst="rect">
            <a:avLst/>
          </a:prstGeom>
        </p:spPr>
        <p:txBody>
          <a:bodyPr/>
          <a:lstStyle/>
          <a:p>
            <a:r>
              <a:rPr lang="en-US" sz="4400" b="1" dirty="0">
                <a:latin typeface="+mn-lt"/>
                <a:cs typeface="Arial" panose="020B0604020202020204" pitchFamily="34" charset="0"/>
              </a:rPr>
              <a:t/>
            </a:r>
            <a:br>
              <a:rPr lang="en-US" sz="4400" b="1" dirty="0">
                <a:latin typeface="+mn-lt"/>
                <a:cs typeface="Arial" panose="020B0604020202020204" pitchFamily="34" charset="0"/>
              </a:rPr>
            </a:br>
            <a:r>
              <a:rPr lang="en-US" sz="4400" b="1" dirty="0">
                <a:latin typeface="+mn-lt"/>
                <a:cs typeface="Arial" panose="020B0604020202020204" pitchFamily="34" charset="0"/>
              </a:rPr>
              <a:t>Thank you</a:t>
            </a:r>
          </a:p>
        </p:txBody>
      </p:sp>
    </p:spTree>
    <p:custDataLst>
      <p:tags r:id="rId1"/>
    </p:custDataLst>
    <p:extLst>
      <p:ext uri="{BB962C8B-B14F-4D97-AF65-F5344CB8AC3E}">
        <p14:creationId xmlns:p14="http://schemas.microsoft.com/office/powerpoint/2010/main" val="29822322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1524000" y="2133600"/>
            <a:ext cx="6019800" cy="1447800"/>
          </a:xfrm>
          <a:prstGeom prst="rect">
            <a:avLst/>
          </a:prstGeom>
        </p:spPr>
        <p:txBody>
          <a:bodyPr/>
          <a:lstStyle>
            <a:lvl1pPr algn="ctr" defTabSz="457200" rtl="0" eaLnBrk="0" fontAlgn="base" hangingPunct="0">
              <a:spcBef>
                <a:spcPct val="0"/>
              </a:spcBef>
              <a:spcAft>
                <a:spcPct val="0"/>
              </a:spcAft>
              <a:defRPr sz="4400">
                <a:solidFill>
                  <a:schemeClr val="accent1"/>
                </a:solidFill>
                <a:latin typeface="+mj-lt"/>
                <a:ea typeface="+mj-ea"/>
                <a:cs typeface="+mj-cs"/>
              </a:defRPr>
            </a:lvl1pPr>
            <a:lvl2pPr algn="ctr" defTabSz="457200" rtl="0" eaLnBrk="0" fontAlgn="base" hangingPunct="0">
              <a:spcBef>
                <a:spcPct val="0"/>
              </a:spcBef>
              <a:spcAft>
                <a:spcPct val="0"/>
              </a:spcAft>
              <a:defRPr sz="4000">
                <a:solidFill>
                  <a:schemeClr val="accent1"/>
                </a:solidFill>
                <a:latin typeface="Aril"/>
                <a:ea typeface="Aril"/>
                <a:cs typeface="Aril"/>
              </a:defRPr>
            </a:lvl2pPr>
            <a:lvl3pPr algn="ctr" defTabSz="457200" rtl="0" eaLnBrk="0" fontAlgn="base" hangingPunct="0">
              <a:spcBef>
                <a:spcPct val="0"/>
              </a:spcBef>
              <a:spcAft>
                <a:spcPct val="0"/>
              </a:spcAft>
              <a:defRPr sz="4000">
                <a:solidFill>
                  <a:schemeClr val="accent1"/>
                </a:solidFill>
                <a:latin typeface="Aril"/>
                <a:ea typeface="Aril"/>
                <a:cs typeface="Aril"/>
              </a:defRPr>
            </a:lvl3pPr>
            <a:lvl4pPr algn="ctr" defTabSz="457200" rtl="0" eaLnBrk="0" fontAlgn="base" hangingPunct="0">
              <a:spcBef>
                <a:spcPct val="0"/>
              </a:spcBef>
              <a:spcAft>
                <a:spcPct val="0"/>
              </a:spcAft>
              <a:defRPr sz="4000">
                <a:solidFill>
                  <a:schemeClr val="accent1"/>
                </a:solidFill>
                <a:latin typeface="Aril"/>
                <a:ea typeface="Aril"/>
                <a:cs typeface="Aril"/>
              </a:defRPr>
            </a:lvl4pPr>
            <a:lvl5pPr algn="ctr" defTabSz="457200" rtl="0" eaLnBrk="0" fontAlgn="base" hangingPunct="0">
              <a:spcBef>
                <a:spcPct val="0"/>
              </a:spcBef>
              <a:spcAft>
                <a:spcPct val="0"/>
              </a:spcAft>
              <a:defRPr sz="4000">
                <a:solidFill>
                  <a:schemeClr val="accent1"/>
                </a:solidFill>
                <a:latin typeface="Aril"/>
                <a:ea typeface="Aril"/>
                <a:cs typeface="Aril"/>
              </a:defRPr>
            </a:lvl5pPr>
            <a:lvl6pPr marL="457200" algn="ctr" defTabSz="457200" rtl="0" fontAlgn="base">
              <a:spcBef>
                <a:spcPct val="0"/>
              </a:spcBef>
              <a:spcAft>
                <a:spcPct val="0"/>
              </a:spcAft>
              <a:defRPr sz="4000">
                <a:solidFill>
                  <a:schemeClr val="accent1"/>
                </a:solidFill>
                <a:latin typeface="Aril"/>
                <a:ea typeface="Aril"/>
                <a:cs typeface="Aril"/>
              </a:defRPr>
            </a:lvl6pPr>
            <a:lvl7pPr marL="914400" algn="ctr" defTabSz="457200" rtl="0" fontAlgn="base">
              <a:spcBef>
                <a:spcPct val="0"/>
              </a:spcBef>
              <a:spcAft>
                <a:spcPct val="0"/>
              </a:spcAft>
              <a:defRPr sz="4000">
                <a:solidFill>
                  <a:schemeClr val="accent1"/>
                </a:solidFill>
                <a:latin typeface="Aril"/>
                <a:ea typeface="Aril"/>
                <a:cs typeface="Aril"/>
              </a:defRPr>
            </a:lvl7pPr>
            <a:lvl8pPr marL="1371600" algn="ctr" defTabSz="457200" rtl="0" fontAlgn="base">
              <a:spcBef>
                <a:spcPct val="0"/>
              </a:spcBef>
              <a:spcAft>
                <a:spcPct val="0"/>
              </a:spcAft>
              <a:defRPr sz="4000">
                <a:solidFill>
                  <a:schemeClr val="accent1"/>
                </a:solidFill>
                <a:latin typeface="Aril"/>
                <a:ea typeface="Aril"/>
                <a:cs typeface="Aril"/>
              </a:defRPr>
            </a:lvl8pPr>
            <a:lvl9pPr marL="1828800" algn="ctr" defTabSz="457200" rtl="0" fontAlgn="base">
              <a:spcBef>
                <a:spcPct val="0"/>
              </a:spcBef>
              <a:spcAft>
                <a:spcPct val="0"/>
              </a:spcAft>
              <a:defRPr sz="4000">
                <a:solidFill>
                  <a:schemeClr val="accent1"/>
                </a:solidFill>
                <a:latin typeface="Aril"/>
                <a:ea typeface="Aril"/>
                <a:cs typeface="Aril"/>
              </a:defRPr>
            </a:lvl9pPr>
          </a:lstStyle>
          <a:p>
            <a:r>
              <a:rPr lang="en-US" b="1" kern="0" dirty="0">
                <a:solidFill>
                  <a:schemeClr val="tx1"/>
                </a:solidFill>
                <a:latin typeface="+mn-lt"/>
                <a:cs typeface="Calibri" panose="020F0502020204030204" pitchFamily="34" charset="0"/>
              </a:rPr>
              <a:t>Active Shooter</a:t>
            </a:r>
          </a:p>
          <a:p>
            <a:r>
              <a:rPr lang="en-US" b="1" kern="0" dirty="0">
                <a:solidFill>
                  <a:schemeClr val="tx1"/>
                </a:solidFill>
                <a:latin typeface="+mn-lt"/>
                <a:cs typeface="Calibri" panose="020F0502020204030204" pitchFamily="34" charset="0"/>
              </a:rPr>
              <a:t>Training</a:t>
            </a:r>
          </a:p>
        </p:txBody>
      </p:sp>
      <p:sp>
        <p:nvSpPr>
          <p:cNvPr id="11" name="Subtitle 2"/>
          <p:cNvSpPr txBox="1">
            <a:spLocks/>
          </p:cNvSpPr>
          <p:nvPr/>
        </p:nvSpPr>
        <p:spPr>
          <a:xfrm>
            <a:off x="1524000" y="3733800"/>
            <a:ext cx="6019800" cy="533400"/>
          </a:xfrm>
          <a:prstGeom prst="rect">
            <a:avLst/>
          </a:prstGeom>
        </p:spPr>
        <p:txBody>
          <a:bodyPr anchor="t"/>
          <a:lstStyle>
            <a:lvl1pPr marL="342900" indent="-342900" algn="l" defTabSz="457200" rtl="0" eaLnBrk="0" fontAlgn="base" hangingPunct="0">
              <a:spcBef>
                <a:spcPct val="20000"/>
              </a:spcBef>
              <a:spcAft>
                <a:spcPct val="0"/>
              </a:spcAft>
              <a:buClr>
                <a:schemeClr val="accent1"/>
              </a:buClr>
              <a:buSzPct val="75000"/>
              <a:buFont typeface="Wingdings" pitchFamily="2" charset="2"/>
              <a:buChar char="§"/>
              <a:defRPr sz="3200">
                <a:solidFill>
                  <a:schemeClr val="tx1"/>
                </a:solidFill>
                <a:latin typeface="+mn-lt"/>
                <a:ea typeface="+mn-ea"/>
                <a:cs typeface="+mn-cs"/>
              </a:defRPr>
            </a:lvl1pPr>
            <a:lvl2pPr marL="742950" indent="-285750" algn="l" defTabSz="457200" rtl="0" eaLnBrk="0" fontAlgn="base" hangingPunct="0">
              <a:spcBef>
                <a:spcPct val="20000"/>
              </a:spcBef>
              <a:spcAft>
                <a:spcPct val="0"/>
              </a:spcAft>
              <a:buClr>
                <a:schemeClr val="accent1"/>
              </a:buClr>
              <a:buSzPct val="75000"/>
              <a:buFont typeface="Wingdings" pitchFamily="2" charset="2"/>
              <a:buChar char="§"/>
              <a:defRPr sz="2800">
                <a:solidFill>
                  <a:schemeClr val="tx1"/>
                </a:solidFill>
                <a:latin typeface="+mn-lt"/>
                <a:cs typeface="+mn-cs"/>
              </a:defRPr>
            </a:lvl2pPr>
            <a:lvl3pPr marL="1143000" indent="-228600" algn="l" defTabSz="457200" rtl="0" eaLnBrk="0" fontAlgn="base" hangingPunct="0">
              <a:spcBef>
                <a:spcPct val="20000"/>
              </a:spcBef>
              <a:spcAft>
                <a:spcPct val="0"/>
              </a:spcAft>
              <a:buClr>
                <a:schemeClr val="accent1"/>
              </a:buClr>
              <a:buSzPct val="75000"/>
              <a:buFont typeface="Wingdings" pitchFamily="2" charset="2"/>
              <a:buChar char="§"/>
              <a:defRPr sz="2400">
                <a:solidFill>
                  <a:schemeClr val="tx1"/>
                </a:solidFill>
                <a:latin typeface="+mn-lt"/>
                <a:cs typeface="+mn-cs"/>
              </a:defRPr>
            </a:lvl3pPr>
            <a:lvl4pPr marL="1600200" indent="-228600" algn="l" defTabSz="457200" rtl="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4pPr>
            <a:lvl5pPr marL="2057400" indent="-228600" algn="l" defTabSz="457200" rtl="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5pPr>
            <a:lvl6pPr marL="2514600" indent="-228600" algn="l" defTabSz="457200" rtl="0"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6pPr>
            <a:lvl7pPr marL="2971800" indent="-228600" algn="l" defTabSz="457200" rtl="0"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7pPr>
            <a:lvl8pPr marL="3429000" indent="-228600" algn="l" defTabSz="457200" rtl="0"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8pPr>
            <a:lvl9pPr marL="3886200" indent="-228600" algn="l" defTabSz="457200" rtl="0"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9pPr>
          </a:lstStyle>
          <a:p>
            <a:pPr marL="0" indent="0" algn="ctr">
              <a:buFont typeface="Wingdings" pitchFamily="2" charset="2"/>
              <a:buNone/>
            </a:pPr>
            <a:r>
              <a:rPr lang="en-US" sz="2400" b="1" kern="0" dirty="0">
                <a:solidFill>
                  <a:schemeClr val="accent1"/>
                </a:solidFill>
                <a:latin typeface="Arial" panose="020B0604020202020204" pitchFamily="34" charset="0"/>
                <a:cs typeface="Arial" panose="020B0604020202020204" pitchFamily="34" charset="0"/>
              </a:rPr>
              <a:t>Rev. January 2017</a:t>
            </a:r>
            <a:endParaRPr lang="en-US" sz="600" kern="0" dirty="0">
              <a:solidFill>
                <a:schemeClr val="accent1"/>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19452614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2"/>
          </p:nvPr>
        </p:nvSpPr>
        <p:spPr/>
        <p:txBody>
          <a:bodyPr/>
          <a:lstStyle/>
          <a:p>
            <a:pPr>
              <a:buClr>
                <a:schemeClr val="accent1"/>
              </a:buClr>
            </a:pPr>
            <a:r>
              <a:rPr lang="en-US" sz="2400" dirty="0"/>
              <a:t>Identify warning signs of potentially violent behavior</a:t>
            </a:r>
          </a:p>
          <a:p>
            <a:pPr>
              <a:buClr>
                <a:schemeClr val="accent1"/>
              </a:buClr>
            </a:pPr>
            <a:r>
              <a:rPr lang="en-US" sz="2400" dirty="0"/>
              <a:t>Recognize when an active shooter event is occurring</a:t>
            </a:r>
          </a:p>
          <a:p>
            <a:pPr>
              <a:buClr>
                <a:schemeClr val="accent1"/>
              </a:buClr>
            </a:pPr>
            <a:r>
              <a:rPr lang="en-US" sz="2400" dirty="0"/>
              <a:t>React to an active shooter event</a:t>
            </a:r>
          </a:p>
          <a:p>
            <a:pPr>
              <a:buClr>
                <a:schemeClr val="accent1"/>
              </a:buClr>
            </a:pPr>
            <a:r>
              <a:rPr lang="en-US" sz="2400" dirty="0"/>
              <a:t>Know how to provide immediate medical aid</a:t>
            </a:r>
          </a:p>
          <a:p>
            <a:pPr>
              <a:buClr>
                <a:schemeClr val="accent1"/>
              </a:buClr>
            </a:pPr>
            <a:r>
              <a:rPr lang="en-US" sz="2400" dirty="0"/>
              <a:t>Understand how to </a:t>
            </a:r>
            <a:r>
              <a:rPr lang="en-US" sz="2400"/>
              <a:t>assist post event </a:t>
            </a:r>
            <a:endParaRPr lang="en-US" sz="2400" dirty="0"/>
          </a:p>
          <a:p>
            <a:pPr>
              <a:buClr>
                <a:schemeClr val="accent1"/>
              </a:buClr>
            </a:pPr>
            <a:endParaRPr lang="en-US" sz="2400" dirty="0"/>
          </a:p>
          <a:p>
            <a:pPr marL="0" indent="0">
              <a:buNone/>
            </a:pPr>
            <a:endParaRPr lang="en-US" sz="2400" dirty="0"/>
          </a:p>
        </p:txBody>
      </p:sp>
      <p:sp>
        <p:nvSpPr>
          <p:cNvPr id="4" name="Title 3"/>
          <p:cNvSpPr>
            <a:spLocks noGrp="1"/>
          </p:cNvSpPr>
          <p:nvPr>
            <p:ph type="title"/>
          </p:nvPr>
        </p:nvSpPr>
        <p:spPr/>
        <p:txBody>
          <a:bodyPr/>
          <a:lstStyle/>
          <a:p>
            <a:r>
              <a:rPr lang="en-US" dirty="0">
                <a:latin typeface="+mn-lt"/>
              </a:rPr>
              <a:t>Objectives</a:t>
            </a:r>
          </a:p>
        </p:txBody>
      </p:sp>
    </p:spTree>
    <p:custDataLst>
      <p:tags r:id="rId1"/>
    </p:custDataLst>
    <p:extLst>
      <p:ext uri="{BB962C8B-B14F-4D97-AF65-F5344CB8AC3E}">
        <p14:creationId xmlns:p14="http://schemas.microsoft.com/office/powerpoint/2010/main" val="22014059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30"/>
          <p:cNvSpPr>
            <a:spLocks noGrp="1"/>
          </p:cNvSpPr>
          <p:nvPr>
            <p:ph type="title"/>
          </p:nvPr>
        </p:nvSpPr>
        <p:spPr/>
        <p:txBody>
          <a:bodyPr/>
          <a:lstStyle/>
          <a:p>
            <a:r>
              <a:rPr lang="en-US" dirty="0">
                <a:cs typeface="Arial" panose="020B0604020202020204" pitchFamily="34" charset="0"/>
              </a:rPr>
              <a:t>Being ready can save lives!</a:t>
            </a:r>
          </a:p>
        </p:txBody>
      </p:sp>
      <p:pic>
        <p:nvPicPr>
          <p:cNvPr id="18" name="Picture 17"/>
          <p:cNvPicPr>
            <a:picLocks noChangeAspect="1"/>
          </p:cNvPicPr>
          <p:nvPr/>
        </p:nvPicPr>
        <p:blipFill rotWithShape="1">
          <a:blip r:embed="rId4" cstate="screen">
            <a:duotone>
              <a:schemeClr val="bg2">
                <a:shade val="45000"/>
                <a:satMod val="135000"/>
              </a:schemeClr>
              <a:prstClr val="white"/>
            </a:duotone>
            <a:extLst>
              <a:ext uri="{28A0092B-C50C-407E-A947-70E740481C1C}">
                <a14:useLocalDpi xmlns:a14="http://schemas.microsoft.com/office/drawing/2010/main" val="0"/>
              </a:ext>
            </a:extLst>
          </a:blip>
          <a:srcRect/>
          <a:stretch/>
        </p:blipFill>
        <p:spPr>
          <a:xfrm>
            <a:off x="398929" y="1143000"/>
            <a:ext cx="8305799" cy="3401362"/>
          </a:xfrm>
          <a:prstGeom prst="rect">
            <a:avLst/>
          </a:prstGeom>
        </p:spPr>
      </p:pic>
      <p:sp>
        <p:nvSpPr>
          <p:cNvPr id="20" name="Rectangle 19"/>
          <p:cNvSpPr/>
          <p:nvPr/>
        </p:nvSpPr>
        <p:spPr>
          <a:xfrm>
            <a:off x="3340720" y="4544362"/>
            <a:ext cx="2621230" cy="646331"/>
          </a:xfrm>
          <a:prstGeom prst="rect">
            <a:avLst/>
          </a:prstGeom>
        </p:spPr>
        <p:txBody>
          <a:bodyPr wrap="none">
            <a:spAutoFit/>
          </a:bodyPr>
          <a:lstStyle/>
          <a:p>
            <a:pPr algn="ctr"/>
            <a:r>
              <a:rPr lang="en-US" sz="3600" dirty="0"/>
              <a:t>Everywhere</a:t>
            </a:r>
          </a:p>
        </p:txBody>
      </p:sp>
      <p:sp>
        <p:nvSpPr>
          <p:cNvPr id="21" name="TextBox 20"/>
          <p:cNvSpPr txBox="1"/>
          <p:nvPr/>
        </p:nvSpPr>
        <p:spPr>
          <a:xfrm>
            <a:off x="3432135" y="5160751"/>
            <a:ext cx="2438400" cy="369332"/>
          </a:xfrm>
          <a:prstGeom prst="rect">
            <a:avLst/>
          </a:prstGeom>
          <a:noFill/>
        </p:spPr>
        <p:txBody>
          <a:bodyPr wrap="square" rtlCol="0">
            <a:spAutoFit/>
          </a:bodyPr>
          <a:lstStyle/>
          <a:p>
            <a:pPr algn="ctr"/>
            <a:r>
              <a:rPr lang="en-US" dirty="0">
                <a:solidFill>
                  <a:schemeClr val="accent1"/>
                </a:solidFill>
              </a:rPr>
              <a:t>People gather </a:t>
            </a:r>
          </a:p>
        </p:txBody>
      </p:sp>
    </p:spTree>
    <p:custDataLst>
      <p:tags r:id="rId1"/>
    </p:custDataLst>
    <p:extLst>
      <p:ext uri="{BB962C8B-B14F-4D97-AF65-F5344CB8AC3E}">
        <p14:creationId xmlns:p14="http://schemas.microsoft.com/office/powerpoint/2010/main" val="42767543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4" cstate="screen">
            <a:duotone>
              <a:schemeClr val="bg2">
                <a:shade val="45000"/>
                <a:satMod val="135000"/>
              </a:schemeClr>
              <a:prstClr val="white"/>
            </a:duotone>
            <a:extLst>
              <a:ext uri="{28A0092B-C50C-407E-A947-70E740481C1C}">
                <a14:useLocalDpi xmlns:a14="http://schemas.microsoft.com/office/drawing/2010/main" val="0"/>
              </a:ext>
            </a:extLst>
          </a:blip>
          <a:srcRect/>
          <a:stretch/>
        </p:blipFill>
        <p:spPr>
          <a:xfrm>
            <a:off x="398929" y="1143000"/>
            <a:ext cx="8305799" cy="3401362"/>
          </a:xfrm>
          <a:prstGeom prst="rect">
            <a:avLst/>
          </a:prstGeom>
        </p:spPr>
      </p:pic>
      <p:sp>
        <p:nvSpPr>
          <p:cNvPr id="31" name="Title 30"/>
          <p:cNvSpPr>
            <a:spLocks noGrp="1"/>
          </p:cNvSpPr>
          <p:nvPr>
            <p:ph type="title"/>
          </p:nvPr>
        </p:nvSpPr>
        <p:spPr/>
        <p:txBody>
          <a:bodyPr/>
          <a:lstStyle/>
          <a:p>
            <a:r>
              <a:rPr lang="en-US" dirty="0">
                <a:cs typeface="Arial" panose="020B0604020202020204" pitchFamily="34" charset="0"/>
              </a:rPr>
              <a:t>Being ready can save lives!</a:t>
            </a:r>
          </a:p>
        </p:txBody>
      </p:sp>
      <p:sp>
        <p:nvSpPr>
          <p:cNvPr id="14" name="Rectangle 13"/>
          <p:cNvSpPr/>
          <p:nvPr/>
        </p:nvSpPr>
        <p:spPr>
          <a:xfrm>
            <a:off x="3340720" y="4544362"/>
            <a:ext cx="2621230" cy="646331"/>
          </a:xfrm>
          <a:prstGeom prst="rect">
            <a:avLst/>
          </a:prstGeom>
        </p:spPr>
        <p:txBody>
          <a:bodyPr wrap="none">
            <a:spAutoFit/>
          </a:bodyPr>
          <a:lstStyle/>
          <a:p>
            <a:pPr algn="ctr"/>
            <a:r>
              <a:rPr lang="en-US" sz="3600" dirty="0"/>
              <a:t>Everywhere</a:t>
            </a:r>
          </a:p>
        </p:txBody>
      </p:sp>
      <p:sp>
        <p:nvSpPr>
          <p:cNvPr id="15" name="TextBox 14"/>
          <p:cNvSpPr txBox="1"/>
          <p:nvPr/>
        </p:nvSpPr>
        <p:spPr>
          <a:xfrm>
            <a:off x="3432135" y="5160751"/>
            <a:ext cx="2438400" cy="369332"/>
          </a:xfrm>
          <a:prstGeom prst="rect">
            <a:avLst/>
          </a:prstGeom>
          <a:noFill/>
        </p:spPr>
        <p:txBody>
          <a:bodyPr wrap="square" rtlCol="0">
            <a:spAutoFit/>
          </a:bodyPr>
          <a:lstStyle/>
          <a:p>
            <a:pPr algn="ctr"/>
            <a:r>
              <a:rPr lang="en-US" dirty="0">
                <a:solidFill>
                  <a:schemeClr val="accent1"/>
                </a:solidFill>
              </a:rPr>
              <a:t>People gather </a:t>
            </a:r>
          </a:p>
        </p:txBody>
      </p:sp>
      <p:sp>
        <p:nvSpPr>
          <p:cNvPr id="16" name="Rectangle 15"/>
          <p:cNvSpPr/>
          <p:nvPr/>
        </p:nvSpPr>
        <p:spPr>
          <a:xfrm>
            <a:off x="368920" y="4544362"/>
            <a:ext cx="2364750" cy="646331"/>
          </a:xfrm>
          <a:prstGeom prst="rect">
            <a:avLst/>
          </a:prstGeom>
        </p:spPr>
        <p:txBody>
          <a:bodyPr wrap="none">
            <a:spAutoFit/>
          </a:bodyPr>
          <a:lstStyle/>
          <a:p>
            <a:pPr algn="ctr"/>
            <a:r>
              <a:rPr lang="en-US" sz="3600" dirty="0"/>
              <a:t>Frequently</a:t>
            </a:r>
          </a:p>
        </p:txBody>
      </p:sp>
      <p:sp>
        <p:nvSpPr>
          <p:cNvPr id="17" name="TextBox 16"/>
          <p:cNvSpPr txBox="1"/>
          <p:nvPr/>
        </p:nvSpPr>
        <p:spPr>
          <a:xfrm>
            <a:off x="332095" y="5160751"/>
            <a:ext cx="2438400" cy="646331"/>
          </a:xfrm>
          <a:prstGeom prst="rect">
            <a:avLst/>
          </a:prstGeom>
          <a:noFill/>
        </p:spPr>
        <p:txBody>
          <a:bodyPr wrap="square" rtlCol="0">
            <a:spAutoFit/>
          </a:bodyPr>
          <a:lstStyle/>
          <a:p>
            <a:pPr algn="ctr"/>
            <a:r>
              <a:rPr lang="en-US" dirty="0">
                <a:solidFill>
                  <a:schemeClr val="accent1"/>
                </a:solidFill>
              </a:rPr>
              <a:t>Incidents take place every 2-3 weeks </a:t>
            </a:r>
          </a:p>
        </p:txBody>
      </p:sp>
      <p:pic>
        <p:nvPicPr>
          <p:cNvPr id="10" name="Picture 9"/>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914400" y="2895600"/>
            <a:ext cx="1226235" cy="1210433"/>
          </a:xfrm>
          <a:prstGeom prst="rect">
            <a:avLst/>
          </a:prstGeom>
        </p:spPr>
      </p:pic>
    </p:spTree>
    <p:custDataLst>
      <p:tags r:id="rId1"/>
    </p:custDataLst>
    <p:extLst>
      <p:ext uri="{BB962C8B-B14F-4D97-AF65-F5344CB8AC3E}">
        <p14:creationId xmlns:p14="http://schemas.microsoft.com/office/powerpoint/2010/main" val="2204923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30"/>
          <p:cNvSpPr>
            <a:spLocks noGrp="1"/>
          </p:cNvSpPr>
          <p:nvPr>
            <p:ph type="title"/>
          </p:nvPr>
        </p:nvSpPr>
        <p:spPr/>
        <p:txBody>
          <a:bodyPr/>
          <a:lstStyle/>
          <a:p>
            <a:r>
              <a:rPr lang="en-US" dirty="0">
                <a:cs typeface="Arial" panose="020B0604020202020204" pitchFamily="34" charset="0"/>
              </a:rPr>
              <a:t>Being ready can save lives!</a:t>
            </a:r>
          </a:p>
        </p:txBody>
      </p:sp>
      <p:pic>
        <p:nvPicPr>
          <p:cNvPr id="43" name="Picture 42"/>
          <p:cNvPicPr>
            <a:picLocks noChangeAspect="1"/>
          </p:cNvPicPr>
          <p:nvPr/>
        </p:nvPicPr>
        <p:blipFill rotWithShape="1">
          <a:blip r:embed="rId4" cstate="screen">
            <a:duotone>
              <a:schemeClr val="bg2">
                <a:shade val="45000"/>
                <a:satMod val="135000"/>
              </a:schemeClr>
              <a:prstClr val="white"/>
            </a:duotone>
            <a:extLst>
              <a:ext uri="{28A0092B-C50C-407E-A947-70E740481C1C}">
                <a14:useLocalDpi xmlns:a14="http://schemas.microsoft.com/office/drawing/2010/main" val="0"/>
              </a:ext>
            </a:extLst>
          </a:blip>
          <a:srcRect/>
          <a:stretch/>
        </p:blipFill>
        <p:spPr>
          <a:xfrm>
            <a:off x="398929" y="1143000"/>
            <a:ext cx="8305799" cy="3401362"/>
          </a:xfrm>
          <a:prstGeom prst="rect">
            <a:avLst/>
          </a:prstGeom>
        </p:spPr>
      </p:pic>
      <p:sp>
        <p:nvSpPr>
          <p:cNvPr id="16" name="Rectangle 15"/>
          <p:cNvSpPr/>
          <p:nvPr/>
        </p:nvSpPr>
        <p:spPr>
          <a:xfrm>
            <a:off x="3340720" y="4544362"/>
            <a:ext cx="2621230" cy="646331"/>
          </a:xfrm>
          <a:prstGeom prst="rect">
            <a:avLst/>
          </a:prstGeom>
        </p:spPr>
        <p:txBody>
          <a:bodyPr wrap="none">
            <a:spAutoFit/>
          </a:bodyPr>
          <a:lstStyle/>
          <a:p>
            <a:pPr algn="ctr"/>
            <a:r>
              <a:rPr lang="en-US" sz="3600" dirty="0"/>
              <a:t>Everywhere</a:t>
            </a:r>
          </a:p>
        </p:txBody>
      </p:sp>
      <p:sp>
        <p:nvSpPr>
          <p:cNvPr id="17" name="TextBox 16"/>
          <p:cNvSpPr txBox="1"/>
          <p:nvPr/>
        </p:nvSpPr>
        <p:spPr>
          <a:xfrm>
            <a:off x="3432135" y="5160751"/>
            <a:ext cx="2438400" cy="369332"/>
          </a:xfrm>
          <a:prstGeom prst="rect">
            <a:avLst/>
          </a:prstGeom>
          <a:noFill/>
        </p:spPr>
        <p:txBody>
          <a:bodyPr wrap="square" rtlCol="0">
            <a:spAutoFit/>
          </a:bodyPr>
          <a:lstStyle/>
          <a:p>
            <a:pPr algn="ctr"/>
            <a:r>
              <a:rPr lang="en-US" dirty="0">
                <a:solidFill>
                  <a:schemeClr val="accent1"/>
                </a:solidFill>
              </a:rPr>
              <a:t>People gather </a:t>
            </a:r>
          </a:p>
        </p:txBody>
      </p:sp>
      <p:sp>
        <p:nvSpPr>
          <p:cNvPr id="18" name="Rectangle 17"/>
          <p:cNvSpPr/>
          <p:nvPr/>
        </p:nvSpPr>
        <p:spPr>
          <a:xfrm>
            <a:off x="368920" y="4544362"/>
            <a:ext cx="2364750" cy="646331"/>
          </a:xfrm>
          <a:prstGeom prst="rect">
            <a:avLst/>
          </a:prstGeom>
        </p:spPr>
        <p:txBody>
          <a:bodyPr wrap="none">
            <a:spAutoFit/>
          </a:bodyPr>
          <a:lstStyle/>
          <a:p>
            <a:pPr algn="ctr"/>
            <a:r>
              <a:rPr lang="en-US" sz="3600" dirty="0"/>
              <a:t>Frequently</a:t>
            </a:r>
          </a:p>
        </p:txBody>
      </p:sp>
      <p:sp>
        <p:nvSpPr>
          <p:cNvPr id="20" name="TextBox 19"/>
          <p:cNvSpPr txBox="1"/>
          <p:nvPr/>
        </p:nvSpPr>
        <p:spPr>
          <a:xfrm>
            <a:off x="332095" y="5160751"/>
            <a:ext cx="2438400" cy="646331"/>
          </a:xfrm>
          <a:prstGeom prst="rect">
            <a:avLst/>
          </a:prstGeom>
          <a:noFill/>
        </p:spPr>
        <p:txBody>
          <a:bodyPr wrap="square" rtlCol="0">
            <a:spAutoFit/>
          </a:bodyPr>
          <a:lstStyle/>
          <a:p>
            <a:pPr algn="ctr"/>
            <a:r>
              <a:rPr lang="en-US" dirty="0">
                <a:solidFill>
                  <a:schemeClr val="accent1"/>
                </a:solidFill>
              </a:rPr>
              <a:t>Incidents take place every 2-3 weeks </a:t>
            </a:r>
          </a:p>
        </p:txBody>
      </p:sp>
      <p:sp>
        <p:nvSpPr>
          <p:cNvPr id="21" name="Rectangle 20"/>
          <p:cNvSpPr/>
          <p:nvPr/>
        </p:nvSpPr>
        <p:spPr>
          <a:xfrm>
            <a:off x="6694850" y="4544362"/>
            <a:ext cx="1697901" cy="646331"/>
          </a:xfrm>
          <a:prstGeom prst="rect">
            <a:avLst/>
          </a:prstGeom>
        </p:spPr>
        <p:txBody>
          <a:bodyPr wrap="none">
            <a:spAutoFit/>
          </a:bodyPr>
          <a:lstStyle/>
          <a:p>
            <a:pPr algn="ctr"/>
            <a:r>
              <a:rPr lang="en-US" sz="3600" dirty="0"/>
              <a:t>Quickly</a:t>
            </a:r>
          </a:p>
        </p:txBody>
      </p:sp>
      <p:sp>
        <p:nvSpPr>
          <p:cNvPr id="22" name="TextBox 21"/>
          <p:cNvSpPr txBox="1"/>
          <p:nvPr/>
        </p:nvSpPr>
        <p:spPr>
          <a:xfrm>
            <a:off x="6324600" y="5153962"/>
            <a:ext cx="2438400" cy="646331"/>
          </a:xfrm>
          <a:prstGeom prst="rect">
            <a:avLst/>
          </a:prstGeom>
          <a:noFill/>
        </p:spPr>
        <p:txBody>
          <a:bodyPr wrap="square" rtlCol="0">
            <a:spAutoFit/>
          </a:bodyPr>
          <a:lstStyle/>
          <a:p>
            <a:pPr algn="ctr"/>
            <a:r>
              <a:rPr lang="en-US" dirty="0">
                <a:solidFill>
                  <a:schemeClr val="accent1"/>
                </a:solidFill>
              </a:rPr>
              <a:t>Most events are over in 5 minutes</a:t>
            </a:r>
          </a:p>
        </p:txBody>
      </p:sp>
      <p:pic>
        <p:nvPicPr>
          <p:cNvPr id="19" name="Graphic 18"/>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a:off x="6865664" y="2886206"/>
            <a:ext cx="1335005" cy="1332090"/>
          </a:xfrm>
          <a:prstGeom prst="rect">
            <a:avLst/>
          </a:prstGeom>
        </p:spPr>
      </p:pic>
      <p:pic>
        <p:nvPicPr>
          <p:cNvPr id="24" name="Picture 23"/>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914400" y="2895600"/>
            <a:ext cx="1226235" cy="1210433"/>
          </a:xfrm>
          <a:prstGeom prst="rect">
            <a:avLst/>
          </a:prstGeom>
        </p:spPr>
      </p:pic>
    </p:spTree>
    <p:custDataLst>
      <p:tags r:id="rId1"/>
    </p:custDataLst>
    <p:extLst>
      <p:ext uri="{BB962C8B-B14F-4D97-AF65-F5344CB8AC3E}">
        <p14:creationId xmlns:p14="http://schemas.microsoft.com/office/powerpoint/2010/main" val="33676410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30"/>
          <p:cNvSpPr>
            <a:spLocks noGrp="1"/>
          </p:cNvSpPr>
          <p:nvPr>
            <p:ph type="title"/>
          </p:nvPr>
        </p:nvSpPr>
        <p:spPr/>
        <p:txBody>
          <a:bodyPr/>
          <a:lstStyle/>
          <a:p>
            <a:r>
              <a:rPr lang="en-US" dirty="0">
                <a:cs typeface="Arial" panose="020B0604020202020204" pitchFamily="34" charset="0"/>
              </a:rPr>
              <a:t>Being ready can save lives!</a:t>
            </a:r>
          </a:p>
        </p:txBody>
      </p:sp>
      <p:sp>
        <p:nvSpPr>
          <p:cNvPr id="24" name="Rectangle 23"/>
          <p:cNvSpPr/>
          <p:nvPr/>
        </p:nvSpPr>
        <p:spPr>
          <a:xfrm>
            <a:off x="3340720" y="4544362"/>
            <a:ext cx="2621230" cy="646331"/>
          </a:xfrm>
          <a:prstGeom prst="rect">
            <a:avLst/>
          </a:prstGeom>
        </p:spPr>
        <p:txBody>
          <a:bodyPr wrap="none">
            <a:spAutoFit/>
          </a:bodyPr>
          <a:lstStyle/>
          <a:p>
            <a:pPr algn="ctr"/>
            <a:r>
              <a:rPr lang="en-US" sz="3600" dirty="0"/>
              <a:t>Everywhere</a:t>
            </a:r>
          </a:p>
        </p:txBody>
      </p:sp>
      <p:sp>
        <p:nvSpPr>
          <p:cNvPr id="25" name="TextBox 24"/>
          <p:cNvSpPr txBox="1"/>
          <p:nvPr/>
        </p:nvSpPr>
        <p:spPr>
          <a:xfrm>
            <a:off x="3432135" y="5160751"/>
            <a:ext cx="2438400" cy="369332"/>
          </a:xfrm>
          <a:prstGeom prst="rect">
            <a:avLst/>
          </a:prstGeom>
          <a:noFill/>
        </p:spPr>
        <p:txBody>
          <a:bodyPr wrap="square" rtlCol="0">
            <a:spAutoFit/>
          </a:bodyPr>
          <a:lstStyle/>
          <a:p>
            <a:pPr algn="ctr"/>
            <a:r>
              <a:rPr lang="en-US" dirty="0">
                <a:solidFill>
                  <a:schemeClr val="accent1"/>
                </a:solidFill>
              </a:rPr>
              <a:t>People gather </a:t>
            </a:r>
          </a:p>
        </p:txBody>
      </p:sp>
      <p:pic>
        <p:nvPicPr>
          <p:cNvPr id="43" name="Picture 42"/>
          <p:cNvPicPr>
            <a:picLocks noChangeAspect="1"/>
          </p:cNvPicPr>
          <p:nvPr/>
        </p:nvPicPr>
        <p:blipFill rotWithShape="1">
          <a:blip r:embed="rId4" cstate="screen">
            <a:duotone>
              <a:schemeClr val="bg2">
                <a:shade val="45000"/>
                <a:satMod val="135000"/>
              </a:schemeClr>
              <a:prstClr val="white"/>
            </a:duotone>
            <a:extLst>
              <a:ext uri="{28A0092B-C50C-407E-A947-70E740481C1C}">
                <a14:useLocalDpi xmlns:a14="http://schemas.microsoft.com/office/drawing/2010/main" val="0"/>
              </a:ext>
            </a:extLst>
          </a:blip>
          <a:srcRect/>
          <a:stretch/>
        </p:blipFill>
        <p:spPr>
          <a:xfrm>
            <a:off x="398929" y="1143000"/>
            <a:ext cx="8305799" cy="3401362"/>
          </a:xfrm>
          <a:prstGeom prst="rect">
            <a:avLst/>
          </a:prstGeom>
        </p:spPr>
      </p:pic>
      <p:sp>
        <p:nvSpPr>
          <p:cNvPr id="51" name="Rectangle 50"/>
          <p:cNvSpPr/>
          <p:nvPr/>
        </p:nvSpPr>
        <p:spPr>
          <a:xfrm>
            <a:off x="368920" y="4544362"/>
            <a:ext cx="2364750" cy="646331"/>
          </a:xfrm>
          <a:prstGeom prst="rect">
            <a:avLst/>
          </a:prstGeom>
        </p:spPr>
        <p:txBody>
          <a:bodyPr wrap="none">
            <a:spAutoFit/>
          </a:bodyPr>
          <a:lstStyle/>
          <a:p>
            <a:pPr algn="ctr"/>
            <a:r>
              <a:rPr lang="en-US" sz="3600" dirty="0"/>
              <a:t>Frequently</a:t>
            </a:r>
          </a:p>
        </p:txBody>
      </p:sp>
      <p:sp>
        <p:nvSpPr>
          <p:cNvPr id="52" name="TextBox 51"/>
          <p:cNvSpPr txBox="1"/>
          <p:nvPr/>
        </p:nvSpPr>
        <p:spPr>
          <a:xfrm>
            <a:off x="332095" y="5160751"/>
            <a:ext cx="2438400" cy="646331"/>
          </a:xfrm>
          <a:prstGeom prst="rect">
            <a:avLst/>
          </a:prstGeom>
          <a:noFill/>
        </p:spPr>
        <p:txBody>
          <a:bodyPr wrap="square" rtlCol="0">
            <a:spAutoFit/>
          </a:bodyPr>
          <a:lstStyle/>
          <a:p>
            <a:pPr algn="ctr"/>
            <a:r>
              <a:rPr lang="en-US" dirty="0">
                <a:solidFill>
                  <a:schemeClr val="accent1"/>
                </a:solidFill>
              </a:rPr>
              <a:t>Incidents take place every 2-3 weeks </a:t>
            </a:r>
          </a:p>
        </p:txBody>
      </p:sp>
      <p:sp>
        <p:nvSpPr>
          <p:cNvPr id="11" name="Rectangle 10"/>
          <p:cNvSpPr/>
          <p:nvPr/>
        </p:nvSpPr>
        <p:spPr>
          <a:xfrm>
            <a:off x="6694850" y="4544362"/>
            <a:ext cx="1697901" cy="646331"/>
          </a:xfrm>
          <a:prstGeom prst="rect">
            <a:avLst/>
          </a:prstGeom>
        </p:spPr>
        <p:txBody>
          <a:bodyPr wrap="none">
            <a:spAutoFit/>
          </a:bodyPr>
          <a:lstStyle/>
          <a:p>
            <a:pPr algn="ctr"/>
            <a:r>
              <a:rPr lang="en-US" sz="3600" dirty="0"/>
              <a:t>Quickly</a:t>
            </a:r>
          </a:p>
        </p:txBody>
      </p:sp>
      <p:sp>
        <p:nvSpPr>
          <p:cNvPr id="12" name="TextBox 11"/>
          <p:cNvSpPr txBox="1"/>
          <p:nvPr/>
        </p:nvSpPr>
        <p:spPr>
          <a:xfrm>
            <a:off x="6324600" y="5153962"/>
            <a:ext cx="2438400" cy="646331"/>
          </a:xfrm>
          <a:prstGeom prst="rect">
            <a:avLst/>
          </a:prstGeom>
          <a:noFill/>
        </p:spPr>
        <p:txBody>
          <a:bodyPr wrap="square" rtlCol="0">
            <a:spAutoFit/>
          </a:bodyPr>
          <a:lstStyle/>
          <a:p>
            <a:pPr algn="ctr"/>
            <a:r>
              <a:rPr lang="en-US" dirty="0">
                <a:solidFill>
                  <a:schemeClr val="accent1"/>
                </a:solidFill>
              </a:rPr>
              <a:t>Most events are over in 5 minutes</a:t>
            </a:r>
          </a:p>
        </p:txBody>
      </p:sp>
      <p:sp>
        <p:nvSpPr>
          <p:cNvPr id="14" name="TextBox 13"/>
          <p:cNvSpPr txBox="1"/>
          <p:nvPr/>
        </p:nvSpPr>
        <p:spPr>
          <a:xfrm>
            <a:off x="0" y="2498848"/>
            <a:ext cx="9144000" cy="369332"/>
          </a:xfrm>
          <a:prstGeom prst="rect">
            <a:avLst/>
          </a:prstGeom>
          <a:solidFill>
            <a:schemeClr val="bg1">
              <a:alpha val="70000"/>
            </a:schemeClr>
          </a:solidFill>
        </p:spPr>
        <p:txBody>
          <a:bodyPr wrap="square" rtlCol="0">
            <a:spAutoFit/>
          </a:bodyPr>
          <a:lstStyle/>
          <a:p>
            <a:pPr algn="ctr"/>
            <a:r>
              <a:rPr lang="en-US" b="1" dirty="0">
                <a:solidFill>
                  <a:schemeClr val="accent1"/>
                </a:solidFill>
              </a:rPr>
              <a:t>More than 1,270 killed or wounded</a:t>
            </a:r>
          </a:p>
        </p:txBody>
      </p:sp>
      <p:pic>
        <p:nvPicPr>
          <p:cNvPr id="17" name="Picture 16"/>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914400" y="2895600"/>
            <a:ext cx="1226235" cy="1210433"/>
          </a:xfrm>
          <a:prstGeom prst="rect">
            <a:avLst/>
          </a:prstGeom>
        </p:spPr>
      </p:pic>
      <p:pic>
        <p:nvPicPr>
          <p:cNvPr id="21" name="Graphic 20"/>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a:off x="6865664" y="2886206"/>
            <a:ext cx="1335005" cy="1332090"/>
          </a:xfrm>
          <a:prstGeom prst="rect">
            <a:avLst/>
          </a:prstGeom>
        </p:spPr>
      </p:pic>
      <p:pic>
        <p:nvPicPr>
          <p:cNvPr id="22" name="Picture 21"/>
          <p:cNvPicPr>
            <a:picLocks noChangeAspect="1"/>
          </p:cNvPicPr>
          <p:nvPr/>
        </p:nvPicPr>
        <p:blipFill>
          <a:blip r:embed="rId8"/>
          <a:stretch>
            <a:fillRect/>
          </a:stretch>
        </p:blipFill>
        <p:spPr>
          <a:xfrm>
            <a:off x="3333485" y="3068121"/>
            <a:ext cx="2477030" cy="1576021"/>
          </a:xfrm>
          <a:prstGeom prst="rect">
            <a:avLst/>
          </a:prstGeom>
        </p:spPr>
      </p:pic>
    </p:spTree>
    <p:custDataLst>
      <p:tags r:id="rId1"/>
    </p:custDataLst>
    <p:extLst>
      <p:ext uri="{BB962C8B-B14F-4D97-AF65-F5344CB8AC3E}">
        <p14:creationId xmlns:p14="http://schemas.microsoft.com/office/powerpoint/2010/main" val="40146213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2"/>
          </p:nvPr>
        </p:nvSpPr>
        <p:spPr/>
        <p:txBody>
          <a:bodyPr/>
          <a:lstStyle/>
          <a:p>
            <a:r>
              <a:rPr lang="en-US" sz="2400" dirty="0"/>
              <a:t>Emergency procedures</a:t>
            </a:r>
          </a:p>
          <a:p>
            <a:r>
              <a:rPr lang="en-US" sz="2400" dirty="0"/>
              <a:t>How to report warning signs </a:t>
            </a:r>
          </a:p>
          <a:p>
            <a:r>
              <a:rPr lang="en-US" sz="2400" dirty="0"/>
              <a:t>How to alert those in danger</a:t>
            </a:r>
          </a:p>
          <a:p>
            <a:r>
              <a:rPr lang="en-US" sz="2400" dirty="0"/>
              <a:t>How to react to an active shooter incident </a:t>
            </a:r>
          </a:p>
          <a:p>
            <a:r>
              <a:rPr lang="en-US" sz="2400" dirty="0"/>
              <a:t>What to do </a:t>
            </a:r>
            <a:r>
              <a:rPr lang="en-US" sz="2400"/>
              <a:t>when law enforcement and first </a:t>
            </a:r>
            <a:r>
              <a:rPr lang="en-US" sz="2400" dirty="0"/>
              <a:t>responders arrive</a:t>
            </a:r>
          </a:p>
          <a:p>
            <a:r>
              <a:rPr lang="en-US" sz="2400" dirty="0"/>
              <a:t>Resources for recovering from the physical and psychological aftermaths of an incident </a:t>
            </a:r>
          </a:p>
          <a:p>
            <a:pPr marL="0" indent="0">
              <a:buNone/>
            </a:pPr>
            <a:endParaRPr lang="en-US" sz="2400" dirty="0"/>
          </a:p>
          <a:p>
            <a:pPr marL="0" indent="0">
              <a:buNone/>
            </a:pPr>
            <a:endParaRPr lang="en-US" sz="2400" dirty="0"/>
          </a:p>
          <a:p>
            <a:pPr marL="0" indent="0">
              <a:buNone/>
            </a:pPr>
            <a:endParaRPr lang="en-US" sz="2400" dirty="0"/>
          </a:p>
          <a:p>
            <a:endParaRPr lang="en-US" sz="2400" dirty="0"/>
          </a:p>
        </p:txBody>
      </p:sp>
      <p:sp>
        <p:nvSpPr>
          <p:cNvPr id="2" name="Title 1"/>
          <p:cNvSpPr>
            <a:spLocks noGrp="1"/>
          </p:cNvSpPr>
          <p:nvPr>
            <p:ph type="title"/>
          </p:nvPr>
        </p:nvSpPr>
        <p:spPr/>
        <p:txBody>
          <a:bodyPr/>
          <a:lstStyle/>
          <a:p>
            <a:r>
              <a:rPr lang="en-US" dirty="0">
                <a:latin typeface="+mn-lt"/>
              </a:rPr>
              <a:t>Plan for the unexpected </a:t>
            </a:r>
          </a:p>
        </p:txBody>
      </p:sp>
      <p:sp>
        <p:nvSpPr>
          <p:cNvPr id="4" name="Rectangle 3"/>
          <p:cNvSpPr/>
          <p:nvPr/>
        </p:nvSpPr>
        <p:spPr>
          <a:xfrm>
            <a:off x="-3733800" y="23813"/>
            <a:ext cx="3429000" cy="5333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Requires customization</a:t>
            </a:r>
          </a:p>
        </p:txBody>
      </p:sp>
      <p:pic>
        <p:nvPicPr>
          <p:cNvPr id="3" name="Graphic 2" descr="Document"/>
          <p:cNvPicPr>
            <a:picLocks noChangeAspect="1"/>
          </p:cNvPicPr>
          <p:nvPr/>
        </p:nvPicPr>
        <p:blipFill>
          <a:blip r:embed="rId4" cstate="screen">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7282044" y="4419600"/>
            <a:ext cx="1447800" cy="1447800"/>
          </a:xfrm>
          <a:prstGeom prst="rect">
            <a:avLst/>
          </a:prstGeom>
        </p:spPr>
      </p:pic>
    </p:spTree>
    <p:custDataLst>
      <p:tags r:id="rId1"/>
    </p:custDataLst>
    <p:extLst>
      <p:ext uri="{BB962C8B-B14F-4D97-AF65-F5344CB8AC3E}">
        <p14:creationId xmlns:p14="http://schemas.microsoft.com/office/powerpoint/2010/main" val="187748213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FBLOJGUz"/>
  <p:tag name="ARTICULATE_DESIGN_ID_17_RED CROSS THEME" val="Ecws3Y7d"/>
  <p:tag name="ARTICULATE_DESIGN_ID_18_RED CROSS THEME" val="qylJZ4wb"/>
  <p:tag name="ARTICULATE_SLIDE_COUNT" val="29"/>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7_Red Cross Theme">
  <a:themeElements>
    <a:clrScheme name="Custom RC">
      <a:dk1>
        <a:srgbClr val="6D6E70"/>
      </a:dk1>
      <a:lt1>
        <a:srgbClr val="FFFFFF"/>
      </a:lt1>
      <a:dk2>
        <a:srgbClr val="6D6E70"/>
      </a:dk2>
      <a:lt2>
        <a:srgbClr val="F8F8F8"/>
      </a:lt2>
      <a:accent1>
        <a:srgbClr val="D33320"/>
      </a:accent1>
      <a:accent2>
        <a:srgbClr val="ED1B2E"/>
      </a:accent2>
      <a:accent3>
        <a:srgbClr val="FFFFFF"/>
      </a:accent3>
      <a:accent4>
        <a:srgbClr val="5C5D5F"/>
      </a:accent4>
      <a:accent5>
        <a:srgbClr val="E6ADAB"/>
      </a:accent5>
      <a:accent6>
        <a:srgbClr val="D71729"/>
      </a:accent6>
      <a:hlink>
        <a:srgbClr val="0091CD"/>
      </a:hlink>
      <a:folHlink>
        <a:srgbClr val="004B79"/>
      </a:folHlink>
    </a:clrScheme>
    <a:fontScheme name="17_Red Cross Theme">
      <a:majorFont>
        <a:latin typeface="Aril"/>
        <a:ea typeface="Aril"/>
        <a:cs typeface="Ari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7_Red Cross Theme 1">
        <a:dk1>
          <a:srgbClr val="6D6E70"/>
        </a:dk1>
        <a:lt1>
          <a:srgbClr val="FFFFFF"/>
        </a:lt1>
        <a:dk2>
          <a:srgbClr val="6D6E70"/>
        </a:dk2>
        <a:lt2>
          <a:srgbClr val="F8F8F8"/>
        </a:lt2>
        <a:accent1>
          <a:srgbClr val="D33320"/>
        </a:accent1>
        <a:accent2>
          <a:srgbClr val="ED1B2E"/>
        </a:accent2>
        <a:accent3>
          <a:srgbClr val="FFFFFF"/>
        </a:accent3>
        <a:accent4>
          <a:srgbClr val="5C5D5F"/>
        </a:accent4>
        <a:accent5>
          <a:srgbClr val="E6ADAB"/>
        </a:accent5>
        <a:accent6>
          <a:srgbClr val="D71729"/>
        </a:accent6>
        <a:hlink>
          <a:srgbClr val="0091CD"/>
        </a:hlink>
        <a:folHlink>
          <a:srgbClr val="004B7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8_Red Cross Theme">
  <a:themeElements>
    <a:clrScheme name="Custom RC">
      <a:dk1>
        <a:srgbClr val="6D6E70"/>
      </a:dk1>
      <a:lt1>
        <a:srgbClr val="FFFFFF"/>
      </a:lt1>
      <a:dk2>
        <a:srgbClr val="6D6E70"/>
      </a:dk2>
      <a:lt2>
        <a:srgbClr val="F8F8F8"/>
      </a:lt2>
      <a:accent1>
        <a:srgbClr val="D33320"/>
      </a:accent1>
      <a:accent2>
        <a:srgbClr val="ED1B2E"/>
      </a:accent2>
      <a:accent3>
        <a:srgbClr val="FFFFFF"/>
      </a:accent3>
      <a:accent4>
        <a:srgbClr val="5C5D5F"/>
      </a:accent4>
      <a:accent5>
        <a:srgbClr val="E6ADAB"/>
      </a:accent5>
      <a:accent6>
        <a:srgbClr val="D71729"/>
      </a:accent6>
      <a:hlink>
        <a:srgbClr val="0091CD"/>
      </a:hlink>
      <a:folHlink>
        <a:srgbClr val="004B79"/>
      </a:folHlink>
    </a:clrScheme>
    <a:fontScheme name="17_Red Cross Theme">
      <a:majorFont>
        <a:latin typeface="Aril"/>
        <a:ea typeface="Aril"/>
        <a:cs typeface="Ari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7_Red Cross Theme 1">
        <a:dk1>
          <a:srgbClr val="6D6E70"/>
        </a:dk1>
        <a:lt1>
          <a:srgbClr val="FFFFFF"/>
        </a:lt1>
        <a:dk2>
          <a:srgbClr val="6D6E70"/>
        </a:dk2>
        <a:lt2>
          <a:srgbClr val="F8F8F8"/>
        </a:lt2>
        <a:accent1>
          <a:srgbClr val="D33320"/>
        </a:accent1>
        <a:accent2>
          <a:srgbClr val="ED1B2E"/>
        </a:accent2>
        <a:accent3>
          <a:srgbClr val="FFFFFF"/>
        </a:accent3>
        <a:accent4>
          <a:srgbClr val="5C5D5F"/>
        </a:accent4>
        <a:accent5>
          <a:srgbClr val="E6ADAB"/>
        </a:accent5>
        <a:accent6>
          <a:srgbClr val="D71729"/>
        </a:accent6>
        <a:hlink>
          <a:srgbClr val="0091CD"/>
        </a:hlink>
        <a:folHlink>
          <a:srgbClr val="004B79"/>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B00EB807C7CBB4DB477309530487DB0" ma:contentTypeVersion="4" ma:contentTypeDescription="Create a new document." ma:contentTypeScope="" ma:versionID="caa83330ac760530cefcde2fa4cfc3a4">
  <xsd:schema xmlns:xsd="http://www.w3.org/2001/XMLSchema" xmlns:xs="http://www.w3.org/2001/XMLSchema" xmlns:p="http://schemas.microsoft.com/office/2006/metadata/properties" xmlns:ns2="211c22df-567b-48e7-9674-ec73fe91620b" targetNamespace="http://schemas.microsoft.com/office/2006/metadata/properties" ma:root="true" ma:fieldsID="7b1165e74767067b96ba7dbbdb058bb7" ns2:_="">
    <xsd:import namespace="211c22df-567b-48e7-9674-ec73fe91620b"/>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11c22df-567b-48e7-9674-ec73fe91620b"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365E0A3-349A-48E1-BB68-FEAE0D03D4D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11c22df-567b-48e7-9674-ec73fe91620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B228C5B-1B04-484F-851C-7326766959C4}">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211c22df-567b-48e7-9674-ec73fe91620b"/>
    <ds:schemaRef ds:uri="http://www.w3.org/XML/1998/namespace"/>
  </ds:schemaRefs>
</ds:datastoreItem>
</file>

<file path=customXml/itemProps3.xml><?xml version="1.0" encoding="utf-8"?>
<ds:datastoreItem xmlns:ds="http://schemas.openxmlformats.org/officeDocument/2006/customXml" ds:itemID="{35BE5296-E2D5-4A51-B84B-EA1284DD40B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3268</Words>
  <Application>Microsoft Office PowerPoint</Application>
  <PresentationFormat>On-screen Show (4:3)</PresentationFormat>
  <Paragraphs>499</Paragraphs>
  <Slides>29</Slides>
  <Notes>29</Notes>
  <HiddenSlides>6</HiddenSlides>
  <MMClips>0</MMClips>
  <ScaleCrop>false</ScaleCrop>
  <HeadingPairs>
    <vt:vector size="4" baseType="variant">
      <vt:variant>
        <vt:lpstr>Theme</vt:lpstr>
      </vt:variant>
      <vt:variant>
        <vt:i4>2</vt:i4>
      </vt:variant>
      <vt:variant>
        <vt:lpstr>Slide Titles</vt:lpstr>
      </vt:variant>
      <vt:variant>
        <vt:i4>29</vt:i4>
      </vt:variant>
    </vt:vector>
  </HeadingPairs>
  <TitlesOfParts>
    <vt:vector size="31" baseType="lpstr">
      <vt:lpstr>17_Red Cross Theme</vt:lpstr>
      <vt:lpstr>18_Red Cross Theme</vt:lpstr>
      <vt:lpstr>Using this presentation</vt:lpstr>
      <vt:lpstr>Copyright and Appropriate Use Information</vt:lpstr>
      <vt:lpstr>PowerPoint Presentation</vt:lpstr>
      <vt:lpstr>Objectives</vt:lpstr>
      <vt:lpstr>Being ready can save lives!</vt:lpstr>
      <vt:lpstr>Being ready can save lives!</vt:lpstr>
      <vt:lpstr>Being ready can save lives!</vt:lpstr>
      <vt:lpstr>Being ready can save lives!</vt:lpstr>
      <vt:lpstr>Plan for the unexpected </vt:lpstr>
      <vt:lpstr>Plan for the unexpected </vt:lpstr>
      <vt:lpstr>Our Emergency Action Plan</vt:lpstr>
      <vt:lpstr>Know what to look for</vt:lpstr>
      <vt:lpstr>Know the warning signs</vt:lpstr>
      <vt:lpstr>Report warning signs </vt:lpstr>
      <vt:lpstr>Recognize the situation</vt:lpstr>
      <vt:lpstr>Decide to act</vt:lpstr>
      <vt:lpstr>Take action</vt:lpstr>
      <vt:lpstr>Take action</vt:lpstr>
      <vt:lpstr>Take action</vt:lpstr>
      <vt:lpstr>Alert others</vt:lpstr>
      <vt:lpstr>Alert law enforcement</vt:lpstr>
      <vt:lpstr>Aid the wounded</vt:lpstr>
      <vt:lpstr>Cooperate with law enforcement</vt:lpstr>
      <vt:lpstr>Recognize those in need</vt:lpstr>
      <vt:lpstr>Assist those in need</vt:lpstr>
      <vt:lpstr>Summary</vt:lpstr>
      <vt:lpstr>Next steps</vt:lpstr>
      <vt:lpstr>References </vt:lpstr>
      <vt:lpstr> 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2016-12-08T23:15:49Z</dcterms:created>
  <dcterms:modified xsi:type="dcterms:W3CDTF">2017-01-24T20:05:10Z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19741988-E504-46F8-8A8F-359DD0ABB3D6</vt:lpwstr>
  </property>
  <property fmtid="{D5CDD505-2E9C-101B-9397-08002B2CF9AE}" pid="3" name="ArticulatePath">
    <vt:lpwstr>RC - Active shooter - Training PPT - v1.5 - KR</vt:lpwstr>
  </property>
  <property fmtid="{D5CDD505-2E9C-101B-9397-08002B2CF9AE}" pid="4" name="ContentTypeId">
    <vt:lpwstr>0x010100FB00EB807C7CBB4DB477309530487DB0</vt:lpwstr>
  </property>
</Properties>
</file>